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2" r:id="rId1"/>
    <p:sldMasterId id="2147483795" r:id="rId2"/>
    <p:sldMasterId id="2147483822" r:id="rId3"/>
  </p:sldMasterIdLst>
  <p:notesMasterIdLst>
    <p:notesMasterId r:id="rId27"/>
  </p:notesMasterIdLst>
  <p:handoutMasterIdLst>
    <p:handoutMasterId r:id="rId28"/>
  </p:handoutMasterIdLst>
  <p:sldIdLst>
    <p:sldId id="428" r:id="rId4"/>
    <p:sldId id="522" r:id="rId5"/>
    <p:sldId id="558" r:id="rId6"/>
    <p:sldId id="559" r:id="rId7"/>
    <p:sldId id="560" r:id="rId8"/>
    <p:sldId id="561" r:id="rId9"/>
    <p:sldId id="562" r:id="rId10"/>
    <p:sldId id="565" r:id="rId11"/>
    <p:sldId id="564" r:id="rId12"/>
    <p:sldId id="563" r:id="rId13"/>
    <p:sldId id="581" r:id="rId14"/>
    <p:sldId id="567" r:id="rId15"/>
    <p:sldId id="566" r:id="rId16"/>
    <p:sldId id="568" r:id="rId17"/>
    <p:sldId id="569" r:id="rId18"/>
    <p:sldId id="570" r:id="rId19"/>
    <p:sldId id="571" r:id="rId20"/>
    <p:sldId id="573" r:id="rId21"/>
    <p:sldId id="572" r:id="rId22"/>
    <p:sldId id="576" r:id="rId23"/>
    <p:sldId id="577" r:id="rId24"/>
    <p:sldId id="582" r:id="rId25"/>
    <p:sldId id="575" r:id="rId26"/>
  </p:sldIdLst>
  <p:sldSz cx="9144000" cy="6858000" type="screen4x3"/>
  <p:notesSz cx="6737350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5995474-7000-40B2-92E3-3D1F148AF9EC}">
          <p14:sldIdLst>
            <p14:sldId id="428"/>
            <p14:sldId id="522"/>
            <p14:sldId id="558"/>
            <p14:sldId id="559"/>
            <p14:sldId id="560"/>
            <p14:sldId id="561"/>
            <p14:sldId id="562"/>
            <p14:sldId id="565"/>
            <p14:sldId id="564"/>
            <p14:sldId id="563"/>
            <p14:sldId id="581"/>
            <p14:sldId id="567"/>
            <p14:sldId id="566"/>
            <p14:sldId id="568"/>
            <p14:sldId id="569"/>
            <p14:sldId id="570"/>
            <p14:sldId id="571"/>
            <p14:sldId id="573"/>
            <p14:sldId id="572"/>
            <p14:sldId id="576"/>
            <p14:sldId id="577"/>
            <p14:sldId id="582"/>
            <p14:sldId id="57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27C"/>
    <a:srgbClr val="000099"/>
    <a:srgbClr val="FFFFCC"/>
    <a:srgbClr val="800000"/>
    <a:srgbClr val="040145"/>
    <a:srgbClr val="39381C"/>
    <a:srgbClr val="FFFFFF"/>
    <a:srgbClr val="F78A1D"/>
    <a:srgbClr val="E0CE72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3852" autoAdjust="0"/>
  </p:normalViewPr>
  <p:slideViewPr>
    <p:cSldViewPr>
      <p:cViewPr>
        <p:scale>
          <a:sx n="124" d="100"/>
          <a:sy n="124" d="100"/>
        </p:scale>
        <p:origin x="-582" y="17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0204" cy="49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2" tIns="45721" rIns="91442" bIns="4572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147" y="0"/>
            <a:ext cx="2920204" cy="49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2" tIns="45721" rIns="91442" bIns="4572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266"/>
            <a:ext cx="2920204" cy="49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2" tIns="45721" rIns="91442" bIns="4572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147" y="9379266"/>
            <a:ext cx="2920204" cy="49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2" tIns="45721" rIns="91442" bIns="457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3E9581-A258-4C23-87EC-51D30C6C9B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017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0204" cy="49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2" tIns="45721" rIns="91442" bIns="4572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147" y="0"/>
            <a:ext cx="2920204" cy="49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2" tIns="45721" rIns="91442" bIns="4572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56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38188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9634"/>
            <a:ext cx="4940302" cy="444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2" tIns="45721" rIns="91442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266"/>
            <a:ext cx="2920204" cy="49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2" tIns="45721" rIns="91442" bIns="4572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4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147" y="9379266"/>
            <a:ext cx="2920204" cy="49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2" tIns="45721" rIns="91442" bIns="457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C5C3E6-4B1E-460E-9C9F-0EE20E7DAF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968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9124994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981565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393299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89167807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40" y="2482852"/>
            <a:ext cx="5902325" cy="1470025"/>
          </a:xfrm>
          <a:effec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4105" name="Picture 9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2" y="333375"/>
            <a:ext cx="2943225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792693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4DABCB-6C26-4A8F-BD05-B3F423D758C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72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8FF929-A35F-4604-8C93-D8CC516F6C5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9102" y="1711327"/>
            <a:ext cx="4121151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2651" y="1711327"/>
            <a:ext cx="4121151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CE87C1-3526-40BA-8C08-B3676468C6E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47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D09C4B-BAB8-461A-B60D-047AB93675D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83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E722B3-34CA-4ED7-89CD-33ED0C612F6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19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F8BBDC-A2DB-4446-940C-BB2D13C4F8D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0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36116415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096C65-0981-4B2B-B770-C2AFC5B1305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19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134627-672E-442A-93DE-8C7605EF264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09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10D4F8-6A77-4052-8E2E-6BCEDE50B56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44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2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419EAC-EC29-4E21-B36F-57758BA8627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68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7" y="106363"/>
            <a:ext cx="66452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19102" y="1711327"/>
            <a:ext cx="4121151" cy="4414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2651" y="1711327"/>
            <a:ext cx="4121151" cy="4414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565151" y="6391277"/>
            <a:ext cx="477839" cy="327025"/>
          </a:xfrm>
        </p:spPr>
        <p:txBody>
          <a:bodyPr/>
          <a:lstStyle>
            <a:lvl1pPr>
              <a:defRPr/>
            </a:lvl1pPr>
          </a:lstStyle>
          <a:p>
            <a:fld id="{93597A1E-B50C-4B3A-B0DF-7B3FD067C11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88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7" y="106363"/>
            <a:ext cx="66452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19102" y="1711327"/>
            <a:ext cx="4121151" cy="4414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92651" y="1711327"/>
            <a:ext cx="4121151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92651" y="3994151"/>
            <a:ext cx="4121151" cy="213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565151" y="6391277"/>
            <a:ext cx="477839" cy="327025"/>
          </a:xfrm>
        </p:spPr>
        <p:txBody>
          <a:bodyPr/>
          <a:lstStyle>
            <a:lvl1pPr>
              <a:defRPr/>
            </a:lvl1pPr>
          </a:lstStyle>
          <a:p>
            <a:fld id="{FC973038-0D01-4891-B4B0-D53B810FAE1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91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kumimoji="0"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9182E1-3F8B-4EE9-A014-C648A5BD9A50}" type="datetime1">
              <a:rPr lang="ru-RU" smtClean="0"/>
              <a:pPr/>
              <a:t>06.11.2018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>
                <a:solidFill>
                  <a:srgbClr val="2DA2BF">
                    <a:tint val="20000"/>
                  </a:srgbClr>
                </a:solidFill>
              </a:rPr>
              <a:t>Company Logo</a:t>
            </a: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6AA054-5CB8-48E3-B226-7AEE2400F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65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0996B4-0796-4EA3-9602-C0DE379F6C16}" type="datetime1">
              <a:rPr lang="ru-RU" smtClean="0">
                <a:solidFill>
                  <a:prstClr val="black"/>
                </a:solidFill>
              </a:rPr>
              <a:pPr/>
              <a:t>06.11.2018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83261-9957-48B0-88B8-6C534542717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5030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7D59B-CD3B-48E4-9B26-8F139AB5D201}" type="datetime1">
              <a:rPr lang="ru-RU" smtClean="0">
                <a:solidFill>
                  <a:prstClr val="white"/>
                </a:solidFill>
              </a:rPr>
              <a:pPr/>
              <a:t>06.11.2018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white"/>
                </a:solidFill>
              </a:rPr>
              <a:t>Company Logo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225B2B-9729-4181-A459-4D34E7AE82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83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D8E3F3-F6D8-4A4F-9A6F-8441449B43F0}" type="datetime1">
              <a:rPr lang="ru-RU" smtClean="0">
                <a:solidFill>
                  <a:prstClr val="white"/>
                </a:solidFill>
              </a:rPr>
              <a:pPr/>
              <a:t>06.11.2018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white"/>
                </a:solidFill>
              </a:rPr>
              <a:t>Company Logo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A0DB5E-B0A4-41D1-9851-A3EBBB27D13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1678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0462400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3E5C6-0733-4BEB-AF73-3EA0C8DA3487}" type="datetime1">
              <a:rPr lang="ru-RU" smtClean="0">
                <a:solidFill>
                  <a:prstClr val="black"/>
                </a:solidFill>
              </a:rPr>
              <a:pPr/>
              <a:t>06.11.2018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D8F78-E515-4F05-91F9-ECD146E1848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7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F623BE-FE4F-48E3-999C-EAF522F6FAAD}" type="datetime1">
              <a:rPr lang="ru-RU" smtClean="0">
                <a:solidFill>
                  <a:prstClr val="white"/>
                </a:solidFill>
              </a:rPr>
              <a:pPr/>
              <a:t>06.11.2018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white"/>
                </a:solidFill>
              </a:rPr>
              <a:t>Company Logo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BF613-C8D0-47EC-B56A-38EA3083BE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7340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B6030-A5C4-4BE5-A59D-B0095E22B9D6}" type="datetime1">
              <a:rPr lang="ru-RU" smtClean="0">
                <a:solidFill>
                  <a:prstClr val="black"/>
                </a:solidFill>
              </a:rPr>
              <a:pPr/>
              <a:t>06.11.2018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A2D3E-09A7-47EF-9642-618C19A74ED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4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0FCCF95-8D71-43C2-96DB-64C3CC4569EA}" type="datetime1">
              <a:rPr lang="ru-RU" smtClean="0">
                <a:solidFill>
                  <a:prstClr val="black"/>
                </a:solidFill>
              </a:rPr>
              <a:pPr/>
              <a:t>06.11.2018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017AA-608D-4C20-B237-BCBD7C2B59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8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550181-FCE9-4E0C-AC4B-EC9C7C8FB6C8}" type="datetime1">
              <a:rPr lang="ru-RU" smtClean="0">
                <a:solidFill>
                  <a:prstClr val="white"/>
                </a:solidFill>
              </a:rPr>
              <a:pPr/>
              <a:t>06.11.2018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>
                <a:solidFill>
                  <a:prstClr val="white"/>
                </a:solidFill>
              </a:rPr>
              <a:t>Company Logo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0620AD5-DC6C-4D7D-83C5-AEA3779562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42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B1CF7-012A-49D7-BBAB-1EEAD6775E71}" type="datetime1">
              <a:rPr lang="ru-RU" smtClean="0">
                <a:solidFill>
                  <a:prstClr val="black"/>
                </a:solidFill>
              </a:rPr>
              <a:pPr/>
              <a:t>06.11.2018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BF298D-9630-4574-B83D-F9A5DF76A7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01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6FDFF-C92E-43A6-B518-B593E646EC66}" type="datetime1">
              <a:rPr lang="ru-RU" smtClean="0">
                <a:solidFill>
                  <a:prstClr val="black"/>
                </a:solidFill>
              </a:rPr>
              <a:pPr/>
              <a:t>06.11.2018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632449-2C53-4D86-84C0-BB7A7D2993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50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00188" y="1524000"/>
            <a:ext cx="7491412" cy="47148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ED545-48A5-491A-A65F-C487C94602F3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06.11.2018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236B-06BC-4EC2-8816-C16834B0B4C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2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768178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6233717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2143608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767097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77929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999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09101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7" y="106363"/>
            <a:ext cx="6645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2" y="1711327"/>
            <a:ext cx="83947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1" y="6391277"/>
            <a:ext cx="477839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B4172A8-0613-416A-8194-F407BFC8D92C}" type="slidenum">
              <a:rPr kumimoji="0" lang="ru-RU">
                <a:solidFill>
                  <a:srgbClr val="FFFFFF"/>
                </a:solidFill>
                <a:latin typeface="Arial" pitchFamily="34" charset="0"/>
              </a:rPr>
              <a:pPr/>
              <a:t>‹#›</a:t>
            </a:fld>
            <a:endParaRPr kumimoji="0" lang="ru-RU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3079" name="Picture 7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83427" y="276227"/>
            <a:ext cx="1708151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722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fontAlgn="base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2C2D8D2-436F-477E-98F1-CA8295AE2005}" type="datetime1">
              <a:rPr lang="ru-RU" smtClean="0">
                <a:solidFill>
                  <a:prstClr val="black"/>
                </a:solidFill>
                <a:latin typeface="Arial" charset="0"/>
              </a:rPr>
              <a:pPr/>
              <a:t>06.11.2018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>
                <a:solidFill>
                  <a:prstClr val="black"/>
                </a:solidFill>
                <a:latin typeface="Arial" charset="0"/>
              </a:rPr>
              <a:t>Company Logo</a:t>
            </a: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5E4E9F-DF3E-47DB-BA72-AE0CDC6A601F}" type="slidenum">
              <a:rPr lang="en-US" smtClean="0">
                <a:solidFill>
                  <a:prstClr val="black"/>
                </a:solidFill>
                <a:latin typeface="Arial" charset="0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005E6E0-2C4F-40A9-82B7-0608C6AC6434}" type="slidenum">
              <a:rPr lang="ru-RU"/>
              <a:pPr/>
              <a:t>1</a:t>
            </a:fld>
            <a:endParaRPr lang="ru-RU" dirty="0"/>
          </a:p>
        </p:txBody>
      </p:sp>
      <p:pic>
        <p:nvPicPr>
          <p:cNvPr id="3" name="Picture 5" descr="панорама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-14000"/>
                    </a14:imgEffect>
                  </a14:imgLayer>
                </a14:imgProps>
              </a:ext>
            </a:extLst>
          </a:blip>
          <a:srcRect r="54344" b="18417"/>
          <a:stretch>
            <a:fillRect/>
          </a:stretch>
        </p:blipFill>
        <p:spPr bwMode="auto">
          <a:xfrm>
            <a:off x="34989" y="44624"/>
            <a:ext cx="9073752" cy="4136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25625" y="4365104"/>
            <a:ext cx="8892480" cy="2209032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7160" tIns="137160" rIns="137160" bIns="137160" spcCol="1270" anchor="ctr"/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endParaRPr lang="ru-RU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008" y="4449155"/>
            <a:ext cx="8879024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802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Итоги  работы </a:t>
            </a:r>
            <a:r>
              <a:rPr lang="ru-RU" b="1" dirty="0" err="1">
                <a:solidFill>
                  <a:srgbClr val="0802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Костанайского</a:t>
            </a:r>
            <a:r>
              <a:rPr lang="ru-RU" b="1" dirty="0">
                <a:solidFill>
                  <a:srgbClr val="0802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государственного университета имени А.Байтурсынова за 2017-2018 учебный год и задачах на предстоящий период</a:t>
            </a:r>
            <a:endParaRPr lang="ru-RU" dirty="0">
              <a:solidFill>
                <a:srgbClr val="0802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5805265"/>
            <a:ext cx="885698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 smtClean="0">
                <a:solidFill>
                  <a:srgbClr val="0802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Ректор Валиев Х.Х.</a:t>
            </a:r>
          </a:p>
          <a:p>
            <a:pPr algn="r">
              <a:defRPr/>
            </a:pPr>
            <a:r>
              <a:rPr lang="ru-RU" b="1" dirty="0">
                <a:solidFill>
                  <a:srgbClr val="0802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r>
              <a:rPr lang="ru-RU" b="1" dirty="0" smtClean="0">
                <a:solidFill>
                  <a:srgbClr val="0802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октор технических наук, профессор  </a:t>
            </a:r>
            <a:endParaRPr lang="ru-RU" b="1" dirty="0">
              <a:solidFill>
                <a:srgbClr val="0802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8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25400" cap="rnd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1187624" y="-2679"/>
            <a:ext cx="7416824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Дистанционная технология обучения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D3E-09A7-47EF-9642-618C19A74ED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74540"/>
            <a:ext cx="8712969" cy="45695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Применение </a:t>
            </a:r>
            <a:r>
              <a:rPr lang="ru-RU" b="1" dirty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дистанционных образовательных технологий в университете осуществляется в системе дистанционного обучения </a:t>
            </a:r>
            <a:r>
              <a:rPr lang="en-US" b="1" dirty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Moodle c </a:t>
            </a:r>
            <a:r>
              <a:rPr lang="ru-RU" b="1" dirty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2010 года на заочной форме экономического и юридического </a:t>
            </a:r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факультетов.</a:t>
            </a:r>
            <a:endParaRPr lang="ru-RU" b="1" dirty="0">
              <a:solidFill>
                <a:srgbClr val="08027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Используются сетевые технологии на базе системы дистанционного обучения </a:t>
            </a:r>
            <a:r>
              <a:rPr lang="ru-RU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Moodle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очной форме магистратуры элементы дистанционных технологий применяются с сентября 2016 года на экономическом факультете, а с сентября 2017 года на факультете информационных технологий специальности 6М060200 - Информатика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2017 году началась подготовка ППС для внедрения элементов дистанционной технологии в магистратуре гуманитарно-социального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факультета.</a:t>
            </a: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студентов, обучающихся по ДОТ,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составляет 61%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от общего контингента студентов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вуза.</a:t>
            </a:r>
            <a:endParaRPr lang="ru-RU" sz="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13" y="5229200"/>
            <a:ext cx="2746049" cy="20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5640109"/>
            <a:ext cx="2898552" cy="19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91" y="5507774"/>
            <a:ext cx="2376264" cy="206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0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D3E-09A7-47EF-9642-618C19A74ED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Дистанционная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технология 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обучения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1" t="32227" r="18192" b="14063"/>
          <a:stretch>
            <a:fillRect/>
          </a:stretch>
        </p:blipFill>
        <p:spPr bwMode="auto">
          <a:xfrm>
            <a:off x="971600" y="1340768"/>
            <a:ext cx="7429500" cy="46974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540568" y="5733256"/>
            <a:ext cx="9684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       Динамика </a:t>
            </a:r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контингента студентов, обучающихся с применением ДОТ</a:t>
            </a:r>
          </a:p>
        </p:txBody>
      </p:sp>
    </p:spTree>
    <p:extLst>
      <p:ext uri="{BB962C8B-B14F-4D97-AF65-F5344CB8AC3E}">
        <p14:creationId xmlns:p14="http://schemas.microsoft.com/office/powerpoint/2010/main" val="18786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8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25400" cap="rnd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1413989" y="289706"/>
            <a:ext cx="741682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Академическая мобильность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D3E-09A7-47EF-9642-618C19A74ED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664816"/>
            <a:ext cx="5122909" cy="39241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27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студентов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рамках внутренней академической мобильности прошли обучение в вузах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страны.</a:t>
            </a:r>
          </a:p>
          <a:p>
            <a:pPr marL="285750" lvl="0" indent="-285750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программе Международной кредитной мобильности прошли обучение в течение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семестра 35 чел.</a:t>
            </a:r>
          </a:p>
          <a:p>
            <a:pPr marL="285750" indent="-285750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Финансирование Международной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мобильности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обеспечивается республиканским бюджетом, собственными средствами, международной программой </a:t>
            </a:r>
            <a:r>
              <a:rPr lang="ru-RU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Эразмус+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и программой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UGRAD.</a:t>
            </a: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1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3795"/>
            <a:ext cx="4752528" cy="135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ksu.edu.kz/images/ksu/risunok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3" y="1923678"/>
            <a:ext cx="3764358" cy="36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3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8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25400" cap="rnd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1187624" y="-2679"/>
            <a:ext cx="7776864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Послевузовское образование: магистратура и докторантура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PhD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D3E-09A7-47EF-9642-618C19A74ED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829" y="1700808"/>
            <a:ext cx="8456984" cy="42473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Подготовлены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документы для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лицензирования 12 специальностей – 5 докторантуры и 7 магистратуры.</a:t>
            </a: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 основе представленных документов в 2017 году получены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приложения к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лицензии по:</a:t>
            </a:r>
          </a:p>
          <a:p>
            <a:pPr marL="714375" algn="just">
              <a:buClr>
                <a:srgbClr val="800000"/>
              </a:buClr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- 5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специальностям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докторантуры </a:t>
            </a:r>
            <a:r>
              <a:rPr lang="ru-RU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PhD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800000"/>
              </a:buClr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Количество полученных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грантов по послевузовскому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образованию  выросло на 20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% по сравнению с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2016 годом.</a:t>
            </a: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Магистранты и докторанты (более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чел.) в процессе обучения активно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привлекались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 участию в выполнении фундаментальных и прикладных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исследований.</a:t>
            </a: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Докторантами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  магистрантами в соавторстве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было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опубликовано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почти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400 статей, в том числе несколько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статей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журналах зарубежных изданий с ненулевым </a:t>
            </a:r>
            <a:r>
              <a:rPr lang="ru-RU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импакт-фактором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8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25400" cap="rnd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1187623" y="7937"/>
            <a:ext cx="766087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Информатизация и автоматизация процессов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D3E-09A7-47EF-9642-618C19A74ED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517" y="1844824"/>
            <a:ext cx="8456984" cy="28161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Действует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единая корпоративная телекоммуникационная сеть (VPN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Парк компьютерной техники вуза – более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1400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компьютеров.</a:t>
            </a: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Используется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учебном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процессе – 1300 компьютеров.</a:t>
            </a: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Доступ в интернет, WI-FI для всех обучающихся, ППС и сотрудников  – </a:t>
            </a:r>
            <a:r>
              <a:rPr lang="ru-RU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безлимитный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Скорость интернета –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200 Мб/с.</a:t>
            </a: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Все основные процессы вуза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автоматизированы.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800000"/>
              </a:buClr>
            </a:pPr>
            <a:endParaRPr lang="ru-RU" sz="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6" descr="Картинки по запросу Полиязычное обуч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http://ksu.edu.kz/images/ksu/Education/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63" y="4786873"/>
            <a:ext cx="2452291" cy="181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17" y="4786874"/>
            <a:ext cx="2740323" cy="181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://ksu.edu.kz/images/ksu/Education/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86874"/>
            <a:ext cx="2692324" cy="181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1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8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25400" cap="rnd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1187624" y="188640"/>
            <a:ext cx="777686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Научно-исследовательская работа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D3E-09A7-47EF-9642-618C19A74ED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829" y="1340768"/>
            <a:ext cx="8456984" cy="46012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Грантовое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 хоздоговорные НИР на 93,17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тенге, реализуется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проектов по линии комитета науки МОН РК.</a:t>
            </a: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Проект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«Использование возобновляемых ресурсов и </a:t>
            </a:r>
            <a:r>
              <a:rPr lang="ru-RU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биоотходов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» вошел в интерактивную карту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Экспо-2017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» от </a:t>
            </a:r>
            <a:r>
              <a:rPr lang="ru-RU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Костанайской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области.</a:t>
            </a: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хоздоговорных, бюджетных, инициативных НИР участвовали более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120 человек (30,1% ППС).</a:t>
            </a: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Заключено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16 хоз. договоров.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Общая сумма поступлений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– 10,2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тенге. </a:t>
            </a: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Издано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монографий –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шт., статей в журналах с ненулевым </a:t>
            </a:r>
            <a:r>
              <a:rPr lang="ru-RU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импакт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-фактором –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37,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статей в изданиях, рекомендованных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ККСОН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119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Итого –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1064 публикаций.</a:t>
            </a:r>
          </a:p>
          <a:p>
            <a:pPr marL="271463" algn="just">
              <a:buClr>
                <a:srgbClr val="800000"/>
              </a:buClr>
            </a:pPr>
            <a:endParaRPr lang="ru-RU" sz="500" b="1" i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Clr>
                <a:srgbClr val="800000"/>
              </a:buClr>
              <a:buFont typeface="Wingdings" pitchFamily="2" charset="2"/>
              <a:buChar char="q"/>
              <a:tabLst>
                <a:tab pos="271463" algn="l"/>
              </a:tabLst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Получены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подтверждающих документа на объекты интеллектуальной собственности, оформлены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83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актов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внедрения.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8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25400" cap="rnd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1187624" y="160624"/>
            <a:ext cx="766087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Международное сотрудничество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D3E-09A7-47EF-9642-618C19A74ED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975" y="1556792"/>
            <a:ext cx="8540526" cy="32162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kk-KZ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2017 году было заключено и перезаключено на новый срок 30 договоров о сотрудничестве с вузами, научными исследовательскими учреждениями, профессиональными и общественными организациями в области образования и науки. В том числе со странами Европы 8 договоров (Чехия - 4, Литва - 2, Испания - 1, Германия – 1); со странами СНГ 17 договоров (Россия - 18, Узбекистан - 2, Беларусь – 1</a:t>
            </a:r>
            <a:r>
              <a:rPr lang="kk-KZ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ru-RU" b="1" dirty="0">
              <a:solidFill>
                <a:srgbClr val="08027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университете работали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зарубежных ученых из 6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стран.</a:t>
            </a: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Университет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продолжил работу по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проектам программы </a:t>
            </a:r>
            <a:r>
              <a:rPr lang="ru-RU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Эразмус+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и получил финансирование еще по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 проекту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указанной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программы.</a:t>
            </a:r>
            <a:endParaRPr lang="ru-RU" sz="5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6" descr="Картинки по запросу Полиязычное обуч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99" y="4786873"/>
            <a:ext cx="4660801" cy="182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"/>
                    </a14:imgEffect>
                    <a14:imgEffect>
                      <a14:brightnessContrast bright="-16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1" y="5699613"/>
            <a:ext cx="1733960" cy="82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73" y="4786873"/>
            <a:ext cx="1806326" cy="73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100" y="4781136"/>
            <a:ext cx="1844402" cy="66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76" y="5699612"/>
            <a:ext cx="1956857" cy="91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1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8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25400" cap="rnd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1187624" y="211634"/>
            <a:ext cx="741682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Воспитательная работа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D3E-09A7-47EF-9642-618C19A74ED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507" y="1556792"/>
            <a:ext cx="8456984" cy="33393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данном учебном году воспитательная работа осуществлялась в рамках дальнейшей реализации общенациональной идеи «</a:t>
            </a:r>
            <a:r>
              <a:rPr lang="ru-RU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Мәңгілік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Ел», обозначенной в Концепции воспитательной деятельности университета (2016-2020гг), а также ежегодного Послания Президента РК народу Казахстана, программы Президента Н.А.Назарбаева «</a:t>
            </a:r>
            <a:r>
              <a:rPr lang="ru-RU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Рухани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жа</a:t>
            </a:r>
            <a:r>
              <a:rPr lang="kk-KZ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ң</a:t>
            </a:r>
            <a:r>
              <a:rPr lang="ru-RU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ғыру»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 следующим направлениям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1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1. Гражданско-патриотическое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 правовое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воспитание. </a:t>
            </a:r>
          </a:p>
          <a:p>
            <a:pPr lvl="0"/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2.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Духовно-нравственное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воспитание.  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3. </a:t>
            </a:r>
            <a:r>
              <a:rPr lang="kk-KZ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Культурно-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эстетическое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воспитание. </a:t>
            </a:r>
          </a:p>
          <a:p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4.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Формирование культуры здорового образа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жизни. 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6" descr="Картинки по запросу Полиязычное обуч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наурыз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85134"/>
            <a:ext cx="3168825" cy="1911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25" y="4773789"/>
            <a:ext cx="2842943" cy="2023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734" y="4924736"/>
            <a:ext cx="3276364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63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8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25400" cap="rnd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1155778" y="19546"/>
            <a:ext cx="7808709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Финансово-хозяйственная деятельность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D3E-09A7-47EF-9642-618C19A74ED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AutoShape 6" descr="Картинки по запросу Полиязычное обуч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7976" y="2275131"/>
            <a:ext cx="8584504" cy="42473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Поступление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денежных средств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– 1,83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млрд.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тенге, в том числе:</a:t>
            </a:r>
          </a:p>
          <a:p>
            <a:pPr lvl="0" algn="just">
              <a:buClr>
                <a:srgbClr val="800000"/>
              </a:buClr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- на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выполнение госзаказа  –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672,6 млн.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тенге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(36,7%);</a:t>
            </a:r>
          </a:p>
          <a:p>
            <a:pPr lvl="0" algn="just">
              <a:buClr>
                <a:srgbClr val="800000"/>
              </a:buClr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- внебюджетные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средства 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–  963,7 млн. тенге (52,6%).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Остаток денежных средств  –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251,9 млн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тенге.</a:t>
            </a: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800000"/>
              </a:buClr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Балансовая стоимость основных средств  –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4,25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млрд.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тенге.</a:t>
            </a: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Средняя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заработная плата ППС в 2017 году составила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103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тыс. тенге (в 2016 г. –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96 тыс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тенге), АУП –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92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тыс. тенге (в 2016 г. –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86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тыс. тенге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</a:pP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800000"/>
              </a:buClr>
            </a:pP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508" y="5085184"/>
            <a:ext cx="8456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800000"/>
              </a:buClr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Clr>
                <a:srgbClr val="800000"/>
              </a:buClr>
              <a:buFont typeface="Wingdings" pitchFamily="2" charset="2"/>
              <a:buChar char="q"/>
            </a:pP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628800"/>
            <a:ext cx="856895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b="1" dirty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2017 год финансово-хозяйственная </a:t>
            </a:r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деятельность</a:t>
            </a:r>
          </a:p>
          <a:p>
            <a:pPr algn="just">
              <a:buClr>
                <a:srgbClr val="800000"/>
              </a:buClr>
            </a:pPr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университета </a:t>
            </a:r>
            <a:r>
              <a:rPr lang="ru-RU" b="1" dirty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завершена с положительными </a:t>
            </a:r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итогами. </a:t>
            </a:r>
            <a:endParaRPr lang="ru-RU" b="1" dirty="0">
              <a:solidFill>
                <a:srgbClr val="08027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8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25400" cap="rnd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1155778" y="19546"/>
            <a:ext cx="7808709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Финансово-хозяйственная деятельность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D3E-09A7-47EF-9642-618C19A74ED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AutoShape 6" descr="Картинки по запросу Полиязычное обуч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1517" y="1700808"/>
            <a:ext cx="8456984" cy="45704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just">
              <a:buClr>
                <a:srgbClr val="800000"/>
              </a:buClr>
            </a:pP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800000"/>
              </a:buClr>
            </a:pPr>
            <a:endParaRPr lang="ru-RU" sz="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Наибольший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удельный вес в расходах (65,0%) занимают расходы на оплату труда, которые за отчетный период составили 1 192,3 млн.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тенге.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800000"/>
              </a:buClr>
            </a:pPr>
            <a:endParaRPr lang="ru-RU" sz="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Увеличение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общих расходов, себестоимости и административных расходов по сравнению с 2016 годом объясняется тем, что в отчетном году университет повысил на 10% должностные оклады работников. Кроме того, существенно увеличились расходы на оплату коммунальных услуг вследствие роста тарифов, командировочные расходы, расходы на стажировку магистрантов и докторантов и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другие.</a:t>
            </a:r>
          </a:p>
          <a:p>
            <a:pPr algn="just">
              <a:buClr>
                <a:srgbClr val="800000"/>
              </a:buClr>
            </a:pPr>
            <a:endParaRPr lang="ru-RU" sz="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Университет </a:t>
            </a:r>
            <a:r>
              <a:rPr lang="ru-RU" b="1" dirty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с целью снижения затрат постоянно проводит меры по оптимизации штатной численности работников и усилению режима экономии в </a:t>
            </a:r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расходах.</a:t>
            </a:r>
            <a:endParaRPr lang="ru-RU" sz="5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7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8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25400" cap="rnd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1187624" y="211634"/>
            <a:ext cx="684076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Сведения о вузе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D3E-09A7-47EF-9642-618C19A74ED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40768"/>
            <a:ext cx="8928992" cy="31393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Контингент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обучающихся – 4275 человек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из них 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89%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 очной форме, </a:t>
            </a:r>
            <a:endParaRPr lang="ru-RU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58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специальностям: </a:t>
            </a:r>
          </a:p>
          <a:p>
            <a:pPr algn="just"/>
            <a:r>
              <a:rPr lang="ru-RU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бакалавриат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3383,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магистратура – 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592, 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докторантура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– 12.</a:t>
            </a: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Выпуск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2017 года (1256 чел.):</a:t>
            </a:r>
          </a:p>
          <a:p>
            <a:pPr algn="just">
              <a:buClr>
                <a:srgbClr val="800000"/>
              </a:buClr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очная форма – 698, заочная форма – 340, магистратура –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218. 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Всего сотрудников – 1058 ед. Из них более половины ППС – 552 (52,2 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), АУП – 213 (20,1 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), ОП – 203 (19,2 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), УВП – 90 (8,5 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что соответствует приказу и.о. Министра образования и науки Республики Казахстан от 7 августа 2009 года №374 «Об утверждении финансовых нормативов по высшему и послевузовскому образованию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en-US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Штатных ППС – 398 (83%),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них с ученой степенью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158 (40 %).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437112"/>
            <a:ext cx="8928992" cy="21698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                                               Достижения</a:t>
            </a:r>
            <a:r>
              <a:rPr lang="ru-RU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Национальном рейтинге лучших многопрофильных вузов Казахстана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университет занял 10 место.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Участник государственной программы «Серпін-2050» и государственной программы подготовки кадров в рамках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ГПИИР-2.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Открыта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 работает военная кафедра.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8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25400" cap="rnd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1155777" y="207446"/>
            <a:ext cx="780870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Заключение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D3E-09A7-47EF-9642-618C19A74ED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AutoShape 6" descr="Картинки по запросу Полиязычное обуч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628800"/>
            <a:ext cx="8640960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just">
              <a:buClr>
                <a:srgbClr val="800000"/>
              </a:buClr>
            </a:pPr>
            <a:endParaRPr lang="ru-RU" sz="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университете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созданы все необходимые условия для осуществления образовательной, научной и воспитательной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деятельности.</a:t>
            </a: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национальном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рейтинге лучших многопрофильных вузов Казахстана за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год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университет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занял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10 место.</a:t>
            </a: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164681"/>
            <a:ext cx="8656511" cy="36933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/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    Для  </a:t>
            </a:r>
            <a:r>
              <a:rPr lang="ru-RU" b="1" dirty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успешной работы вуза в будущей перспективе необходимо принятие следующих комплексных мер:</a:t>
            </a:r>
          </a:p>
          <a:p>
            <a:pPr indent="180000" algn="just"/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1. Дальнейшая </a:t>
            </a:r>
            <a:r>
              <a:rPr lang="ru-RU" b="1" dirty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инновационная модернизация учебного процесса и методического обеспечения с постоянным увеличением англоязычной </a:t>
            </a:r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компоненты.</a:t>
            </a:r>
            <a:endParaRPr lang="ru-RU" b="1" dirty="0">
              <a:solidFill>
                <a:srgbClr val="08027C"/>
              </a:solidFill>
              <a:latin typeface="Arial" pitchFamily="34" charset="0"/>
              <a:cs typeface="Arial" pitchFamily="34" charset="0"/>
            </a:endParaRPr>
          </a:p>
          <a:p>
            <a:pPr indent="180000" algn="just"/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. Совершенствование процесса послевузовской подготовки в соответствии с требованиями производства, программой </a:t>
            </a:r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ГПИИР.</a:t>
            </a:r>
            <a:endParaRPr lang="ru-RU" b="1" dirty="0">
              <a:solidFill>
                <a:srgbClr val="08027C"/>
              </a:solidFill>
              <a:latin typeface="Arial" pitchFamily="34" charset="0"/>
              <a:cs typeface="Arial" pitchFamily="34" charset="0"/>
            </a:endParaRPr>
          </a:p>
          <a:p>
            <a:pPr indent="180000" algn="just"/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. Активное сотрудничество и интеграция с образовательными и научными учреждениями страны и зарубежья, в том числе </a:t>
            </a:r>
            <a:r>
              <a:rPr lang="ru-RU" b="1" dirty="0" err="1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двухдипломное</a:t>
            </a:r>
            <a:r>
              <a:rPr lang="ru-RU" b="1" dirty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 обучение. Вуз в этом плане должен развиваться в направлении постоянной интернационализации. Это по существу тезис новой действительности и нашей </a:t>
            </a:r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перспективы.</a:t>
            </a:r>
            <a:endParaRPr lang="ru-RU" b="1" dirty="0">
              <a:solidFill>
                <a:srgbClr val="08027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6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D3E-09A7-47EF-9642-618C19A74ED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96753"/>
            <a:ext cx="8928992" cy="56323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indent="180000" algn="just"/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Использование новых форм организации совместного партнерства, в том числе в рамках ГЧП, по дальнейшему приближению учебного процесса к условиям реального производства. Это поможет кроме всего нашим выпускникам в успешном трудоустройстве, что не менее важно для студентов программы «</a:t>
            </a:r>
            <a:r>
              <a:rPr lang="ru-RU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Серпін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». 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indent="180000" algn="just"/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5. Развитие системы духовного и физического воспитания, эффективное включение всех структур вуза в </a:t>
            </a:r>
            <a:r>
              <a:rPr lang="ru-RU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профориентационную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работу.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indent="180000" algn="just"/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6. Активизация участия ППС в проектах программно-целевого и </a:t>
            </a:r>
            <a:r>
              <a:rPr lang="ru-RU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грантового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финансирования научных исследований, НИОКР, а также хоздоговорной деятельности, их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коммерциализация. 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indent="180000" algn="just"/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7. Рост международного признания исследований через публикации в зарубежных рейтинговых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журналах. 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indent="180000" algn="just"/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8. Увеличение числа участников внешней академической мобильности с вузами зарубежья, в том числе по входящей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мобильности.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indent="180000" algn="just"/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9. Дальнейшее активное участие в конкурсе проектных заявок международной программы </a:t>
            </a:r>
            <a:r>
              <a:rPr lang="ru-RU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Эразмус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+.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indent="180000" algn="just"/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10.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Продолжить сотрудничество с областным </a:t>
            </a:r>
            <a:r>
              <a:rPr lang="ru-RU" b="1" dirty="0" err="1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Акиматом</a:t>
            </a:r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 по  развитию цифрового </a:t>
            </a:r>
            <a:r>
              <a:rPr lang="ru-RU" b="1" dirty="0" err="1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Хаба</a:t>
            </a:r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, как площадку для обучения, переобучения, повышения квалификации работников сельского хозяйства.</a:t>
            </a:r>
          </a:p>
          <a:p>
            <a:pPr indent="180000" algn="just"/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88640"/>
            <a:ext cx="7920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Заключение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D3E-09A7-47EF-9642-618C19A74ED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16632"/>
            <a:ext cx="8100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946525" algn="l"/>
              </a:tabLst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Заключение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8784976" cy="59093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indent="180000" algn="just"/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11. В русле осуществления пяти социальных инициатив Президента изыскать возможности по строительству студенческого общежития в рамках ГЧП.</a:t>
            </a:r>
          </a:p>
          <a:p>
            <a:pPr indent="180000" algn="just"/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12. Совершенствование организационной и управленческой структуры, оптимизация штата вуза.</a:t>
            </a:r>
          </a:p>
          <a:p>
            <a:pPr indent="180000" algn="just"/>
            <a:endParaRPr lang="ru-RU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indent="180000" algn="just"/>
            <a:endParaRPr lang="ru-RU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indent="180000" algn="just"/>
            <a:endParaRPr lang="ru-RU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  <a:p>
            <a:r>
              <a:rPr lang="ru-RU" b="1" dirty="0" smtClean="0"/>
              <a:t>                                                                                                 </a:t>
            </a:r>
            <a:endParaRPr lang="ru-RU" dirty="0"/>
          </a:p>
          <a:p>
            <a:r>
              <a:rPr lang="ru-RU" b="1" dirty="0"/>
              <a:t>                                                                                                                                                  </a:t>
            </a:r>
            <a:r>
              <a:rPr lang="ru-RU" b="1" dirty="0" smtClean="0"/>
              <a:t> 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                                                                                                                                                  </a:t>
            </a:r>
            <a:r>
              <a:rPr lang="ru-RU" b="1" dirty="0" smtClean="0"/>
              <a:t> </a:t>
            </a:r>
            <a:endParaRPr lang="ru-RU" b="1" dirty="0"/>
          </a:p>
          <a:p>
            <a:pPr indent="180000" algn="just"/>
            <a:endParaRPr lang="ru-RU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indent="180000" algn="just"/>
            <a:endParaRPr lang="ru-RU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indent="180000" algn="just"/>
            <a:endParaRPr lang="ru-RU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indent="180000" algn="just"/>
            <a:endParaRPr lang="ru-RU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indent="180000" algn="just"/>
            <a:r>
              <a:rPr lang="ru-RU" dirty="0" smtClean="0"/>
              <a:t>                                                                                                 </a:t>
            </a:r>
            <a:endParaRPr lang="ru-RU" dirty="0"/>
          </a:p>
          <a:p>
            <a:pPr indent="180000" algn="just"/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:\Отчеты\Республиканский семинар\Фото\DSC066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991" y="4834445"/>
            <a:ext cx="3334106" cy="154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kgu\Desktop\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4536503" cy="41070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393604" y="2110683"/>
            <a:ext cx="3114880" cy="283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dirty="0">
              <a:solidFill>
                <a:srgbClr val="4F81B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dirty="0">
              <a:solidFill>
                <a:srgbClr val="4F81B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dirty="0">
              <a:solidFill>
                <a:srgbClr val="4F81B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dirty="0">
              <a:solidFill>
                <a:srgbClr val="4F81B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dirty="0">
              <a:solidFill>
                <a:srgbClr val="4F81B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dirty="0">
              <a:solidFill>
                <a:srgbClr val="4F81BD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dirty="0">
              <a:solidFill>
                <a:srgbClr val="4F81BD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dirty="0" smtClean="0">
              <a:solidFill>
                <a:srgbClr val="4F81BD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Цифровой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Хаб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Парасат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D:\Республиканский семинар_25.07.2018г\фото деловая игра\DSC0659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991" y="2780928"/>
            <a:ext cx="3518733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ksu.edu.kz/images/pr%D0%95ssa/f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94"/>
            <a:ext cx="9753600" cy="7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7504" y="3429000"/>
            <a:ext cx="9505056" cy="21236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glow rad="127000">
                    <a:srgbClr val="0070C0">
                      <a:alpha val="88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Times New Roman" pitchFamily="18" charset="0"/>
              </a:rPr>
              <a:t>НАЗАРЛАРЫҢЫЗҒА 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glow rad="127000">
                    <a:srgbClr val="0070C0">
                      <a:alpha val="88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Times New Roman" pitchFamily="18" charset="0"/>
              </a:rPr>
              <a:t>РАХМЕТ</a:t>
            </a:r>
            <a:r>
              <a:rPr lang="ru-RU" sz="4400" b="1" dirty="0" smtClean="0">
                <a:solidFill>
                  <a:schemeClr val="bg1"/>
                </a:solidFill>
                <a:effectLst>
                  <a:glow rad="127000">
                    <a:srgbClr val="0070C0">
                      <a:alpha val="88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</a:p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glow rad="127000">
                    <a:srgbClr val="0070C0">
                      <a:alpha val="88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Благодарю за внимание! </a:t>
            </a:r>
          </a:p>
        </p:txBody>
      </p:sp>
      <p:pic>
        <p:nvPicPr>
          <p:cNvPr id="5" name="Picture 4" descr="Untitled-2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1382"/>
            <a:ext cx="1872208" cy="1872208"/>
          </a:xfrm>
          <a:prstGeom prst="rect">
            <a:avLst/>
          </a:prstGeom>
          <a:noFill/>
          <a:effectLst>
            <a:outerShdw blurRad="266700" dist="63500" dir="3660000" algn="ctr" rotWithShape="0">
              <a:srgbClr val="000000">
                <a:alpha val="8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62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8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25400" cap="rnd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1187624" y="211634"/>
            <a:ext cx="684076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Участие в ГПИИР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D3E-09A7-47EF-9642-618C19A74ED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28800"/>
            <a:ext cx="8296944" cy="40010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Третий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год реализации программы мы завершили со следующими показателями: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Произведён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набор по четырём образовательным программам профильной магистратуры. Все выделенные гранты (223) освоены. Конкурс при поступлении составил 3 человека на один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грант.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146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магистрантов из набора 2016 года успешно завершили обучение и приступили к работе на предприятиях на основе подписанных при поступлении трёхсторонних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договоров. Фактическое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трудоустройство составляет 100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%.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октябре 2017 года лаборатория производства продуктов питания – первой из 47 созданных при 11 вузах лабораторий - аккредитована Национальным </a:t>
            </a:r>
            <a:r>
              <a:rPr lang="ru-RU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аккредитационным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центром.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Картинки по запросу ГПИИР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-21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457" b="21457"/>
          <a:stretch/>
        </p:blipFill>
        <p:spPr bwMode="auto">
          <a:xfrm>
            <a:off x="5220072" y="5309662"/>
            <a:ext cx="3616424" cy="154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08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8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25400" cap="rnd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971600" y="2332"/>
            <a:ext cx="817240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Участие в государственной программе «Серпін-2050»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D3E-09A7-47EF-9642-618C19A74ED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8087" y="1628800"/>
            <a:ext cx="8456984" cy="17081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2016-2017 учебном году продолжился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набор студентов по государственной программе «Серпін-2050» на специальности инженерного, сельскохозяйственного направлений и ветеринарной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медицины.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800000"/>
              </a:buClr>
            </a:pPr>
            <a:endParaRPr lang="ru-RU" sz="1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данной программе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обучается 647 студента.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7" y="3573016"/>
            <a:ext cx="84569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2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8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25400" cap="rnd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1187624" y="211634"/>
            <a:ext cx="741682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Работа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военной кафедры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D3E-09A7-47EF-9642-618C19A74ED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517" y="1844824"/>
            <a:ext cx="8456984" cy="28623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Впервые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регионе на базе вуза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была открыта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военная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кафедра.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Проведен набор преподавателей кафедры из числа опытных офицеров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запаса.</a:t>
            </a: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Осуществлен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отбор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 зачисление студентов по 5 военно-учетным специальностям в количестве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183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человек, в том числе девушки по направлению подготовки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психология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Создаются необходимые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условия для организации учебного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процесса.</a:t>
            </a: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F:\2017-01-18 см\см 2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3"/>
          <a:stretch/>
        </p:blipFill>
        <p:spPr bwMode="auto">
          <a:xfrm>
            <a:off x="2823438" y="5013176"/>
            <a:ext cx="1560099" cy="143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2017-01-18 см\см 1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940" y="5013176"/>
            <a:ext cx="2281556" cy="143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14" y="5013176"/>
            <a:ext cx="1914544" cy="143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24" y="5013175"/>
            <a:ext cx="2285145" cy="143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2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8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25400" cap="rnd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1187624" y="211634"/>
            <a:ext cx="741682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Повышение квалификации ППС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D3E-09A7-47EF-9642-618C19A74ED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517" y="1844824"/>
            <a:ext cx="8456984" cy="20774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Актуализирована </a:t>
            </a:r>
            <a:r>
              <a:rPr lang="ru-RU" b="1" dirty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электронная база данных профессорско-преподавательского состава, административно-управленческого и учебно-вспомогательного персонала </a:t>
            </a:r>
            <a:r>
              <a:rPr lang="ru-RU" b="1" dirty="0" smtClean="0">
                <a:solidFill>
                  <a:srgbClr val="08027C"/>
                </a:solidFill>
                <a:latin typeface="Arial" pitchFamily="34" charset="0"/>
                <a:cs typeface="Arial" pitchFamily="34" charset="0"/>
              </a:rPr>
              <a:t>университета.</a:t>
            </a: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b="1" dirty="0" smtClean="0">
              <a:solidFill>
                <a:srgbClr val="08027C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 398 штатных ППС приходится 387 единиц повышения квалификаций. </a:t>
            </a: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73"/>
          <a:stretch/>
        </p:blipFill>
        <p:spPr bwMode="auto">
          <a:xfrm>
            <a:off x="323528" y="3717032"/>
            <a:ext cx="3537751" cy="262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4" b="35318"/>
          <a:stretch/>
        </p:blipFill>
        <p:spPr bwMode="auto">
          <a:xfrm>
            <a:off x="2627784" y="4149080"/>
            <a:ext cx="3243998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FEFD"/>
              </a:clrFrom>
              <a:clrTo>
                <a:srgbClr val="EA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2558" y1="88470" x2="13417" y2="52830"/>
                        <a14:foregroundMark x1="88679" y1="69182" x2="75262" y2="71279"/>
                        <a14:foregroundMark x1="55136" y1="4822" x2="37945" y2="3983"/>
                        <a14:foregroundMark x1="33124" y1="4822" x2="15723" y2="15094"/>
                        <a14:foregroundMark x1="15723" y1="16352" x2="5660" y2="29350"/>
                        <a14:foregroundMark x1="2306" y1="61006" x2="2306" y2="40042"/>
                        <a14:foregroundMark x1="21593" y1="88889" x2="5241" y2="70440"/>
                        <a14:foregroundMark x1="52201" y1="97904" x2="29350" y2="94549"/>
                        <a14:foregroundMark x1="57233" y1="97904" x2="76101" y2="91614"/>
                        <a14:foregroundMark x1="89099" y1="22851" x2="68763" y2="4403"/>
                        <a14:foregroundMark x1="67925" y1="6499" x2="50314" y2="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0622"/>
            <a:ext cx="3503749" cy="350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9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8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25400" cap="rnd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1187625" y="0"/>
            <a:ext cx="795637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Система корпоративного управления университетом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D3E-09A7-47EF-9642-618C19A74ED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508" y="1916832"/>
            <a:ext cx="8456984" cy="2231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Продолжилась работа Наблюдательного совета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университета как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одного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из важнейших элементов корпоративного управления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вузом.</a:t>
            </a: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Наблюдательному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совету переданы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большие полномочия, связанные с деятельностью вуза, выполнением функций контроля и оценки его работы, в том числе целевого использования финансовых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средств.</a:t>
            </a:r>
            <a:endParaRPr lang="ru-RU" sz="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t="11275"/>
          <a:stretch/>
        </p:blipFill>
        <p:spPr bwMode="auto">
          <a:xfrm>
            <a:off x="5912629" y="4661392"/>
            <a:ext cx="2887864" cy="190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09" y="4658756"/>
            <a:ext cx="286034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35" y="4661392"/>
            <a:ext cx="2363793" cy="19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4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8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25400" cap="rnd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1187624" y="0"/>
            <a:ext cx="7416824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Учебная и учебно-методическая работа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D3E-09A7-47EF-9642-618C19A74ED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517" y="1700808"/>
            <a:ext cx="8456984" cy="27392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участии работодателей были переработаны описания компетенций, модульные образовательные программы, каталоги модулей и рабочие учебные программы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дисциплин.</a:t>
            </a: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Подготовлено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 издано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135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учебно-методических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пособия.</a:t>
            </a: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Разработана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 действует практико-ориентированная модель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обучения.</a:t>
            </a: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крупных предприятиях созданы филиалы, представительства кафедр университетов (всего их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172).</a:t>
            </a:r>
            <a:endParaRPr lang="ru-RU" sz="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56" y="4690656"/>
            <a:ext cx="2849618" cy="213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96" y="4660028"/>
            <a:ext cx="2912037" cy="211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1"/>
          <a:stretch/>
        </p:blipFill>
        <p:spPr bwMode="auto">
          <a:xfrm>
            <a:off x="6078316" y="4494414"/>
            <a:ext cx="2886172" cy="22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0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8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25400" cap="rnd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1187624" y="211634"/>
            <a:ext cx="741682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Полиязычное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обучение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2D3E-09A7-47EF-9642-618C19A74ED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517" y="1844824"/>
            <a:ext cx="8456984" cy="28623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Полиязычное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обучение велось по 9-ти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специальностям.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Проведена подготовительная работа для перехода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2017-2018 учебном году на </a:t>
            </a:r>
            <a:r>
              <a:rPr lang="ru-RU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полиязычное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обучение еще 2-х специальностей </a:t>
            </a:r>
            <a:r>
              <a:rPr lang="ru-RU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бакалавриата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lvl="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Университет обеспечивает широкий перечень </a:t>
            </a:r>
            <a:r>
              <a:rPr lang="ru-RU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полиязычных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специальностей </a:t>
            </a:r>
            <a:r>
              <a:rPr lang="ru-RU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бакалавриата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 разным направлениям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подготовки: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естественные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экономические, технические, социальные, гуманитарные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науки.</a:t>
            </a:r>
          </a:p>
          <a:p>
            <a:pPr marL="285750" indent="-285750" algn="just">
              <a:buClr>
                <a:srgbClr val="800000"/>
              </a:buClr>
              <a:buFont typeface="Wingdings" pitchFamily="2" charset="2"/>
              <a:buChar char="q"/>
            </a:pPr>
            <a:endParaRPr lang="ru-RU" sz="5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800000"/>
              </a:buClr>
            </a:pPr>
            <a:endParaRPr lang="ru-RU" sz="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7" y="4803501"/>
            <a:ext cx="14700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Картинки по запросу Полиязычное обуч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085" y="4948138"/>
            <a:ext cx="3331416" cy="17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Картинки по запросу Полиязычное обуч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16" y="4948138"/>
            <a:ext cx="3063459" cy="172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0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6">
      <a:dk1>
        <a:srgbClr val="0F4B9F"/>
      </a:dk1>
      <a:lt1>
        <a:srgbClr val="FFFFFF"/>
      </a:lt1>
      <a:dk2>
        <a:srgbClr val="0F4B9F"/>
      </a:dk2>
      <a:lt2>
        <a:srgbClr val="FFFFFF"/>
      </a:lt2>
      <a:accent1>
        <a:srgbClr val="BBE0E3"/>
      </a:accent1>
      <a:accent2>
        <a:srgbClr val="CC3300"/>
      </a:accent2>
      <a:accent3>
        <a:srgbClr val="FFFFFF"/>
      </a:accent3>
      <a:accent4>
        <a:srgbClr val="0B3F87"/>
      </a:accent4>
      <a:accent5>
        <a:srgbClr val="DAEDEF"/>
      </a:accent5>
      <a:accent6>
        <a:srgbClr val="B92D00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пециальное оформление 12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8376</TotalTime>
  <Words>1487</Words>
  <Application>Microsoft Office PowerPoint</Application>
  <PresentationFormat>Экран (4:3)</PresentationFormat>
  <Paragraphs>255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1_Textured template_Green Segoe_TP10286782</vt:lpstr>
      <vt:lpstr>Специальное оформление</vt:lpstr>
      <vt:lpstr>1_Открытая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kgu</cp:lastModifiedBy>
  <cp:revision>829</cp:revision>
  <cp:lastPrinted>2018-08-28T10:43:03Z</cp:lastPrinted>
  <dcterms:created xsi:type="dcterms:W3CDTF">2009-11-05T03:12:11Z</dcterms:created>
  <dcterms:modified xsi:type="dcterms:W3CDTF">2018-11-06T05:21:13Z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LCID">
    <vt:i4>1049</vt:i4>
  </property>
</Properties>
</file>