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4" autoAdjust="0"/>
    <p:restoredTop sz="94660"/>
  </p:normalViewPr>
  <p:slideViewPr>
    <p:cSldViewPr snapToGrid="0">
      <p:cViewPr varScale="1">
        <p:scale>
          <a:sx n="62" d="100"/>
          <a:sy n="62" d="100"/>
        </p:scale>
        <p:origin x="-972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explosion val="3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1FA-448B-8EF0-D5E724FCD77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1FA-448B-8EF0-D5E724FCD77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1FA-448B-8EF0-D5E724FCD77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1FA-448B-8EF0-D5E724FCD77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01FA-448B-8EF0-D5E724FCD77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Лист1!$A$1:$A$5</c:f>
              <c:strCache>
                <c:ptCount val="5"/>
                <c:pt idx="0">
                  <c:v>Педагогические науки</c:v>
                </c:pt>
                <c:pt idx="1">
                  <c:v>Естественные науки, математика и статистика</c:v>
                </c:pt>
                <c:pt idx="2">
                  <c:v>Инженерные, обрабатывающие и строительные отрасли</c:v>
                </c:pt>
                <c:pt idx="3">
                  <c:v>Сельское хозяйство и биоресурсы</c:v>
                </c:pt>
                <c:pt idx="4">
                  <c:v>Информационно-коммуникационные технологии</c:v>
                </c:pt>
              </c:strCache>
            </c:strRef>
          </c:cat>
          <c:val>
            <c:numRef>
              <c:f>Лист1!$B$1:$B$5</c:f>
              <c:numCache>
                <c:formatCode>General</c:formatCode>
                <c:ptCount val="5"/>
                <c:pt idx="0">
                  <c:v>10</c:v>
                </c:pt>
                <c:pt idx="1">
                  <c:v>4</c:v>
                </c:pt>
                <c:pt idx="2">
                  <c:v>9</c:v>
                </c:pt>
                <c:pt idx="3">
                  <c:v>3</c:v>
                </c:pt>
                <c:pt idx="4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01FA-448B-8EF0-D5E724FCD773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3.1370599740749544E-2"/>
          <c:y val="1.3912550672631658E-2"/>
          <c:w val="0.94312542788799569"/>
          <c:h val="0.401914965833003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4CA4-0275-464B-9308-91BD83F6DCCF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C8134-995A-414A-9358-48531AB98C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0467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4CA4-0275-464B-9308-91BD83F6DCCF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C8134-995A-414A-9358-48531AB98C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1573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4CA4-0275-464B-9308-91BD83F6DCCF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C8134-995A-414A-9358-48531AB98CDF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978875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4CA4-0275-464B-9308-91BD83F6DCCF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C8134-995A-414A-9358-48531AB98C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94078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4CA4-0275-464B-9308-91BD83F6DCCF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C8134-995A-414A-9358-48531AB98CDF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48325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4CA4-0275-464B-9308-91BD83F6DCCF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C8134-995A-414A-9358-48531AB98C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33138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4CA4-0275-464B-9308-91BD83F6DCCF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C8134-995A-414A-9358-48531AB98C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26344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4CA4-0275-464B-9308-91BD83F6DCCF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C8134-995A-414A-9358-48531AB98C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766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4CA4-0275-464B-9308-91BD83F6DCCF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C8134-995A-414A-9358-48531AB98C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2485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4CA4-0275-464B-9308-91BD83F6DCCF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C8134-995A-414A-9358-48531AB98C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6174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4CA4-0275-464B-9308-91BD83F6DCCF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C8134-995A-414A-9358-48531AB98C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190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4CA4-0275-464B-9308-91BD83F6DCCF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C8134-995A-414A-9358-48531AB98C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3291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4CA4-0275-464B-9308-91BD83F6DCCF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C8134-995A-414A-9358-48531AB98C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1067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4CA4-0275-464B-9308-91BD83F6DCCF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C8134-995A-414A-9358-48531AB98C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9797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4CA4-0275-464B-9308-91BD83F6DCCF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C8134-995A-414A-9358-48531AB98C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6952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4CA4-0275-464B-9308-91BD83F6DCCF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C8134-995A-414A-9358-48531AB98C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8774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94CA4-0275-464B-9308-91BD83F6DCCF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8CC8134-995A-414A-9358-48531AB98C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7728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B628875-5114-4FD1-B804-C2DB30C9D1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1135" y="2208591"/>
            <a:ext cx="8789436" cy="1646302"/>
          </a:xfrm>
        </p:spPr>
        <p:txBody>
          <a:bodyPr/>
          <a:lstStyle/>
          <a:p>
            <a:r>
              <a:rPr lang="ru-RU" sz="4400" dirty="0"/>
              <a:t>Об актуальности  образовательных программ высшего и послевузовского образования и направления их совершенствования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4611134A-1C6A-452C-A223-E407FAFE7C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8569" y="5220581"/>
            <a:ext cx="7766936" cy="1096899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Исмаилова Г.С.</a:t>
            </a:r>
          </a:p>
          <a:p>
            <a:r>
              <a:rPr lang="ru-RU" dirty="0"/>
              <a:t>Заседание </a:t>
            </a:r>
            <a:r>
              <a:rPr lang="ru-RU" dirty="0" smtClean="0"/>
              <a:t>УМС</a:t>
            </a:r>
          </a:p>
          <a:p>
            <a:r>
              <a:rPr lang="ru-RU" dirty="0" smtClean="0"/>
              <a:t>14 декабря 2020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7831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B045EF1-F2CB-441D-8F5F-0BB475958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117" y="68424"/>
            <a:ext cx="9707637" cy="985935"/>
          </a:xfrm>
        </p:spPr>
        <p:txBody>
          <a:bodyPr>
            <a:normAutofit/>
          </a:bodyPr>
          <a:lstStyle/>
          <a:p>
            <a:r>
              <a:rPr lang="ru-RU" sz="2800" dirty="0"/>
              <a:t>Образовательные программы  </a:t>
            </a:r>
            <a:br>
              <a:rPr lang="ru-RU" sz="2800" dirty="0"/>
            </a:br>
            <a:r>
              <a:rPr lang="ru-RU" sz="2800" dirty="0"/>
              <a:t>Инженерно-технического института</a:t>
            </a: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240801BF-51DB-4034-99CF-7FE2E3CD1A7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7749593"/>
              </p:ext>
            </p:extLst>
          </p:nvPr>
        </p:nvGraphicFramePr>
        <p:xfrm>
          <a:off x="276117" y="1147665"/>
          <a:ext cx="4329404" cy="54770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ADA81976-8925-4016-87A6-7E4A5BE6DB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6134478"/>
              </p:ext>
            </p:extLst>
          </p:nvPr>
        </p:nvGraphicFramePr>
        <p:xfrm>
          <a:off x="5822302" y="1289828"/>
          <a:ext cx="3125754" cy="15560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68451">
                  <a:extLst>
                    <a:ext uri="{9D8B030D-6E8A-4147-A177-3AD203B41FA5}">
                      <a16:colId xmlns:a16="http://schemas.microsoft.com/office/drawing/2014/main" xmlns="" val="4029644955"/>
                    </a:ext>
                  </a:extLst>
                </a:gridCol>
                <a:gridCol w="557303">
                  <a:extLst>
                    <a:ext uri="{9D8B030D-6E8A-4147-A177-3AD203B41FA5}">
                      <a16:colId xmlns:a16="http://schemas.microsoft.com/office/drawing/2014/main" xmlns="" val="2622428943"/>
                    </a:ext>
                  </a:extLst>
                </a:gridCol>
              </a:tblGrid>
              <a:tr h="5186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>
                          <a:solidFill>
                            <a:srgbClr val="FF0000"/>
                          </a:solidFill>
                          <a:effectLst/>
                        </a:rPr>
                        <a:t>Бакалавриат</a:t>
                      </a:r>
                      <a:endParaRPr lang="ru-RU" sz="16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17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4013665263"/>
                  </a:ext>
                </a:extLst>
              </a:tr>
              <a:tr h="5186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>
                          <a:solidFill>
                            <a:srgbClr val="FF0000"/>
                          </a:solidFill>
                          <a:effectLst/>
                        </a:rPr>
                        <a:t>Магистратура </a:t>
                      </a:r>
                      <a:endParaRPr lang="ru-RU" sz="16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>
                          <a:solidFill>
                            <a:srgbClr val="FF0000"/>
                          </a:solidFill>
                          <a:effectLst/>
                        </a:rPr>
                        <a:t>14</a:t>
                      </a:r>
                      <a:endParaRPr lang="ru-RU" sz="16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60730073"/>
                  </a:ext>
                </a:extLst>
              </a:tr>
              <a:tr h="5186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>
                          <a:solidFill>
                            <a:srgbClr val="FF0000"/>
                          </a:solidFill>
                          <a:effectLst/>
                        </a:rPr>
                        <a:t>Докторантура</a:t>
                      </a:r>
                      <a:endParaRPr lang="ru-RU" sz="16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626482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2543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B045EF1-F2CB-441D-8F5F-0BB475958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487" y="-342123"/>
            <a:ext cx="11807026" cy="1041919"/>
          </a:xfrm>
        </p:spPr>
        <p:txBody>
          <a:bodyPr>
            <a:normAutofit/>
          </a:bodyPr>
          <a:lstStyle/>
          <a:p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Область образования: Педагогические науки</a:t>
            </a:r>
          </a:p>
        </p:txBody>
      </p:sp>
      <p:graphicFrame>
        <p:nvGraphicFramePr>
          <p:cNvPr id="3" name="Таблица 3">
            <a:extLst>
              <a:ext uri="{FF2B5EF4-FFF2-40B4-BE49-F238E27FC236}">
                <a16:creationId xmlns:a16="http://schemas.microsoft.com/office/drawing/2014/main" xmlns="" id="{839051CA-5EEC-4494-AC8C-83465FD346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785203"/>
              </p:ext>
            </p:extLst>
          </p:nvPr>
        </p:nvGraphicFramePr>
        <p:xfrm>
          <a:off x="257802" y="741582"/>
          <a:ext cx="11741711" cy="56491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0620">
                  <a:extLst>
                    <a:ext uri="{9D8B030D-6E8A-4147-A177-3AD203B41FA5}">
                      <a16:colId xmlns:a16="http://schemas.microsoft.com/office/drawing/2014/main" xmlns="" val="3745204549"/>
                    </a:ext>
                  </a:extLst>
                </a:gridCol>
                <a:gridCol w="1001052">
                  <a:extLst>
                    <a:ext uri="{9D8B030D-6E8A-4147-A177-3AD203B41FA5}">
                      <a16:colId xmlns:a16="http://schemas.microsoft.com/office/drawing/2014/main" xmlns="" val="3130548110"/>
                    </a:ext>
                  </a:extLst>
                </a:gridCol>
                <a:gridCol w="1943921">
                  <a:extLst>
                    <a:ext uri="{9D8B030D-6E8A-4147-A177-3AD203B41FA5}">
                      <a16:colId xmlns:a16="http://schemas.microsoft.com/office/drawing/2014/main" xmlns="" val="2992401442"/>
                    </a:ext>
                  </a:extLst>
                </a:gridCol>
                <a:gridCol w="1741054">
                  <a:extLst>
                    <a:ext uri="{9D8B030D-6E8A-4147-A177-3AD203B41FA5}">
                      <a16:colId xmlns:a16="http://schemas.microsoft.com/office/drawing/2014/main" xmlns="" val="1349613700"/>
                    </a:ext>
                  </a:extLst>
                </a:gridCol>
                <a:gridCol w="2254786">
                  <a:extLst>
                    <a:ext uri="{9D8B030D-6E8A-4147-A177-3AD203B41FA5}">
                      <a16:colId xmlns:a16="http://schemas.microsoft.com/office/drawing/2014/main" xmlns="" val="3870002220"/>
                    </a:ext>
                  </a:extLst>
                </a:gridCol>
                <a:gridCol w="2140278">
                  <a:extLst>
                    <a:ext uri="{9D8B030D-6E8A-4147-A177-3AD203B41FA5}">
                      <a16:colId xmlns:a16="http://schemas.microsoft.com/office/drawing/2014/main" xmlns="" val="2855395177"/>
                    </a:ext>
                  </a:extLst>
                </a:gridCol>
              </a:tblGrid>
              <a:tr h="638042">
                <a:tc>
                  <a:txBody>
                    <a:bodyPr/>
                    <a:lstStyle/>
                    <a:p>
                      <a:r>
                        <a:rPr lang="ru-RU" dirty="0"/>
                        <a:t>Наименование ОП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Статус ОП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Аккредитация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Набор обучающихся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Трудоустройство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Рейтинг НПП «</a:t>
                      </a:r>
                      <a:r>
                        <a:rPr lang="ru-RU" dirty="0" err="1"/>
                        <a:t>Атамекен</a:t>
                      </a:r>
                      <a:r>
                        <a:rPr lang="ru-RU" dirty="0"/>
                        <a:t>», 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98541091"/>
                  </a:ext>
                </a:extLst>
              </a:tr>
              <a:tr h="334212"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5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ru-RU" sz="1600" dirty="0"/>
                        <a:t>6B01501 - Математика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НАОКО,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28 ; 20 ;  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100% ; 98% ; 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3 из 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80344243"/>
                  </a:ext>
                </a:extLst>
              </a:tr>
              <a:tr h="36783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7M01507 - Математика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Н,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8 ;  - ; -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16404984"/>
                  </a:ext>
                </a:extLst>
              </a:tr>
              <a:tr h="36783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6B01502 - Физика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НАОКО,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1 ; 9 ; 10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100; 100% ; 100 %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2 из 19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75217714"/>
                  </a:ext>
                </a:extLst>
              </a:tr>
              <a:tr h="36783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7M01508 - Физика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Н,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6 ; - ; - 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40141872"/>
                  </a:ext>
                </a:extLst>
              </a:tr>
              <a:tr h="36783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6B01503 - Информатика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НАОКО,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2 ; 3 ;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95% ; 100% ; 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9 из 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70092619"/>
                  </a:ext>
                </a:extLst>
              </a:tr>
              <a:tr h="36783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7M01509 - Информатика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Н,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6 ;  - ; -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35041026"/>
                  </a:ext>
                </a:extLst>
              </a:tr>
              <a:tr h="57727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6B01507 - Математика-Физика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Н,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2 ; 6 ;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53512430"/>
                  </a:ext>
                </a:extLst>
              </a:tr>
              <a:tr h="57727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6B01508 - Математика-Информатика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Н,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0 ; 5 ;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56628741"/>
                  </a:ext>
                </a:extLst>
              </a:tr>
              <a:tr h="57727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6B01509 - Физика-Информатика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Н,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7 ; 2 ; - 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82550350"/>
                  </a:ext>
                </a:extLst>
              </a:tr>
              <a:tr h="82033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effectLst/>
                          <a:ea typeface="Calibri" panose="020F0502020204030204" pitchFamily="34" charset="0"/>
                        </a:rPr>
                        <a:t>6В01510 - </a:t>
                      </a:r>
                      <a:r>
                        <a:rPr lang="ru-RU" sz="1600" dirty="0">
                          <a:effectLst/>
                        </a:rPr>
                        <a:t>Информатика, робототехника и проектирование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Н,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12; 9 ;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761752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4888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B0697F3E-6412-4EC4-9B7E-FCC7667F2FAA}"/>
              </a:ext>
            </a:extLst>
          </p:cNvPr>
          <p:cNvSpPr txBox="1">
            <a:spLocks/>
          </p:cNvSpPr>
          <p:nvPr/>
        </p:nvSpPr>
        <p:spPr>
          <a:xfrm>
            <a:off x="276118" y="12440"/>
            <a:ext cx="11530908" cy="104191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800" dirty="0"/>
              <a:t>Область образования:</a:t>
            </a:r>
            <a:br>
              <a:rPr lang="ru-RU" sz="2800" dirty="0"/>
            </a:br>
            <a:r>
              <a:rPr lang="ru-RU" sz="2800" dirty="0"/>
              <a:t>Естественные науки, математика и статистика</a:t>
            </a:r>
          </a:p>
        </p:txBody>
      </p:sp>
      <p:graphicFrame>
        <p:nvGraphicFramePr>
          <p:cNvPr id="8" name="Таблица 3">
            <a:extLst>
              <a:ext uri="{FF2B5EF4-FFF2-40B4-BE49-F238E27FC236}">
                <a16:creationId xmlns:a16="http://schemas.microsoft.com/office/drawing/2014/main" xmlns="" id="{CFF47990-FD99-4381-A0EF-1E39E7764C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4088650"/>
              </p:ext>
            </p:extLst>
          </p:nvPr>
        </p:nvGraphicFramePr>
        <p:xfrm>
          <a:off x="170716" y="1161460"/>
          <a:ext cx="11741711" cy="2353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0620">
                  <a:extLst>
                    <a:ext uri="{9D8B030D-6E8A-4147-A177-3AD203B41FA5}">
                      <a16:colId xmlns:a16="http://schemas.microsoft.com/office/drawing/2014/main" xmlns="" val="3745204549"/>
                    </a:ext>
                  </a:extLst>
                </a:gridCol>
                <a:gridCol w="1001052">
                  <a:extLst>
                    <a:ext uri="{9D8B030D-6E8A-4147-A177-3AD203B41FA5}">
                      <a16:colId xmlns:a16="http://schemas.microsoft.com/office/drawing/2014/main" xmlns="" val="3130548110"/>
                    </a:ext>
                  </a:extLst>
                </a:gridCol>
                <a:gridCol w="1943921">
                  <a:extLst>
                    <a:ext uri="{9D8B030D-6E8A-4147-A177-3AD203B41FA5}">
                      <a16:colId xmlns:a16="http://schemas.microsoft.com/office/drawing/2014/main" xmlns="" val="2992401442"/>
                    </a:ext>
                  </a:extLst>
                </a:gridCol>
                <a:gridCol w="1741054">
                  <a:extLst>
                    <a:ext uri="{9D8B030D-6E8A-4147-A177-3AD203B41FA5}">
                      <a16:colId xmlns:a16="http://schemas.microsoft.com/office/drawing/2014/main" xmlns="" val="1349613700"/>
                    </a:ext>
                  </a:extLst>
                </a:gridCol>
                <a:gridCol w="2254786">
                  <a:extLst>
                    <a:ext uri="{9D8B030D-6E8A-4147-A177-3AD203B41FA5}">
                      <a16:colId xmlns:a16="http://schemas.microsoft.com/office/drawing/2014/main" xmlns="" val="3870002220"/>
                    </a:ext>
                  </a:extLst>
                </a:gridCol>
                <a:gridCol w="2140278">
                  <a:extLst>
                    <a:ext uri="{9D8B030D-6E8A-4147-A177-3AD203B41FA5}">
                      <a16:colId xmlns:a16="http://schemas.microsoft.com/office/drawing/2014/main" xmlns="" val="2855395177"/>
                    </a:ext>
                  </a:extLst>
                </a:gridCol>
              </a:tblGrid>
              <a:tr h="638042">
                <a:tc>
                  <a:txBody>
                    <a:bodyPr/>
                    <a:lstStyle/>
                    <a:p>
                      <a:r>
                        <a:rPr lang="ru-RU" dirty="0"/>
                        <a:t>Наименование ОП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Статус ОП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Аккредитация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Набор обучающихся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Трудоустройство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Рейтинг НПП «</a:t>
                      </a:r>
                      <a:r>
                        <a:rPr lang="ru-RU" dirty="0" err="1"/>
                        <a:t>Атамекен</a:t>
                      </a:r>
                      <a:r>
                        <a:rPr lang="ru-RU" dirty="0"/>
                        <a:t>», 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98541091"/>
                  </a:ext>
                </a:extLst>
              </a:tr>
              <a:tr h="144328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600" dirty="0"/>
                        <a:t>6B05401 - Математика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НААР,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9 ; 10 ;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100 % ; 100% ; 98 %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4 из 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80344243"/>
                  </a:ext>
                </a:extLst>
              </a:tr>
              <a:tr h="36783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7M05401 - Математика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НААР,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1 ; 7 ; 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100% ; -  ; 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16404984"/>
                  </a:ext>
                </a:extLst>
              </a:tr>
              <a:tr h="36783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6B05301 - Физика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НААР,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18 ; 8 ;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83 % ; 100% ; 100 %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Выпуск менее 5 чел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75217714"/>
                  </a:ext>
                </a:extLst>
              </a:tr>
              <a:tr h="36783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7M05301 - Физика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НААР,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10 ; 2 ;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100 % ; 100% ; 100 %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401418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3076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EFB29E43-5AE2-4139-A148-37D7A85D8754}"/>
              </a:ext>
            </a:extLst>
          </p:cNvPr>
          <p:cNvSpPr txBox="1">
            <a:spLocks/>
          </p:cNvSpPr>
          <p:nvPr/>
        </p:nvSpPr>
        <p:spPr>
          <a:xfrm>
            <a:off x="70844" y="105746"/>
            <a:ext cx="11807026" cy="104191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800" dirty="0"/>
              <a:t>Область образования: </a:t>
            </a:r>
          </a:p>
          <a:p>
            <a:r>
              <a:rPr lang="ru-RU" sz="2800" dirty="0"/>
              <a:t>Информационно-коммуникационные технологии</a:t>
            </a:r>
          </a:p>
        </p:txBody>
      </p:sp>
      <p:graphicFrame>
        <p:nvGraphicFramePr>
          <p:cNvPr id="8" name="Таблица 3">
            <a:extLst>
              <a:ext uri="{FF2B5EF4-FFF2-40B4-BE49-F238E27FC236}">
                <a16:creationId xmlns:a16="http://schemas.microsoft.com/office/drawing/2014/main" xmlns="" id="{1927EBF9-0F83-404E-8EE0-AC75DDBE50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6423646"/>
              </p:ext>
            </p:extLst>
          </p:nvPr>
        </p:nvGraphicFramePr>
        <p:xfrm>
          <a:off x="195943" y="1147665"/>
          <a:ext cx="11925214" cy="53748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5001">
                  <a:extLst>
                    <a:ext uri="{9D8B030D-6E8A-4147-A177-3AD203B41FA5}">
                      <a16:colId xmlns:a16="http://schemas.microsoft.com/office/drawing/2014/main" xmlns="" val="3745204549"/>
                    </a:ext>
                  </a:extLst>
                </a:gridCol>
                <a:gridCol w="1021900">
                  <a:extLst>
                    <a:ext uri="{9D8B030D-6E8A-4147-A177-3AD203B41FA5}">
                      <a16:colId xmlns:a16="http://schemas.microsoft.com/office/drawing/2014/main" xmlns="" val="3130548110"/>
                    </a:ext>
                  </a:extLst>
                </a:gridCol>
                <a:gridCol w="1984405">
                  <a:extLst>
                    <a:ext uri="{9D8B030D-6E8A-4147-A177-3AD203B41FA5}">
                      <a16:colId xmlns:a16="http://schemas.microsoft.com/office/drawing/2014/main" xmlns="" val="2992401442"/>
                    </a:ext>
                  </a:extLst>
                </a:gridCol>
                <a:gridCol w="1777313">
                  <a:extLst>
                    <a:ext uri="{9D8B030D-6E8A-4147-A177-3AD203B41FA5}">
                      <a16:colId xmlns:a16="http://schemas.microsoft.com/office/drawing/2014/main" xmlns="" val="1349613700"/>
                    </a:ext>
                  </a:extLst>
                </a:gridCol>
                <a:gridCol w="2153250">
                  <a:extLst>
                    <a:ext uri="{9D8B030D-6E8A-4147-A177-3AD203B41FA5}">
                      <a16:colId xmlns:a16="http://schemas.microsoft.com/office/drawing/2014/main" xmlns="" val="3870002220"/>
                    </a:ext>
                  </a:extLst>
                </a:gridCol>
                <a:gridCol w="2333345">
                  <a:extLst>
                    <a:ext uri="{9D8B030D-6E8A-4147-A177-3AD203B41FA5}">
                      <a16:colId xmlns:a16="http://schemas.microsoft.com/office/drawing/2014/main" xmlns="" val="2855395177"/>
                    </a:ext>
                  </a:extLst>
                </a:gridCol>
              </a:tblGrid>
              <a:tr h="638042">
                <a:tc>
                  <a:txBody>
                    <a:bodyPr/>
                    <a:lstStyle/>
                    <a:p>
                      <a:r>
                        <a:rPr lang="ru-RU" dirty="0"/>
                        <a:t>Наименование ОП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Статус ОП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Аккредитация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Набор обучающихся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Трудоустройство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Рейтинг НПП «</a:t>
                      </a:r>
                      <a:r>
                        <a:rPr lang="ru-RU" dirty="0" err="1"/>
                        <a:t>Атамекен</a:t>
                      </a:r>
                      <a:r>
                        <a:rPr lang="ru-RU" dirty="0"/>
                        <a:t>», 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98541091"/>
                  </a:ext>
                </a:extLst>
              </a:tr>
              <a:tr h="288642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600" dirty="0"/>
                        <a:t>6B06101 - Информатика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НААР,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0 ; 0 ; 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90% ; 86 % ; 92%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Выпуск менее 5 чел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80344243"/>
                  </a:ext>
                </a:extLst>
              </a:tr>
              <a:tr h="36783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7M06101- Информатика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НААР,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1 ; 2 ; 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89 % ; 67% ; 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16404984"/>
                  </a:ext>
                </a:extLst>
              </a:tr>
              <a:tr h="36783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8D06101 - Информатика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НААР,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1 ; 1 ;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100% ; 100% ; 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75217714"/>
                  </a:ext>
                </a:extLst>
              </a:tr>
              <a:tr h="36783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6B06102 - ИС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/>
                        <a:t>KazSEE</a:t>
                      </a:r>
                      <a:r>
                        <a:rPr lang="ru-RU" sz="1600" dirty="0"/>
                        <a:t>,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36 ; 82 ; 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85% ; 91% ; 78 %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38 из 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40141872"/>
                  </a:ext>
                </a:extLst>
              </a:tr>
              <a:tr h="18372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7M06102 – ИС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/>
                        <a:t>KazSEE</a:t>
                      </a:r>
                      <a:r>
                        <a:rPr lang="ru-RU" sz="1600" dirty="0"/>
                        <a:t>,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5 ; 17 ; 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91 % ; 91% ; -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5466884"/>
                  </a:ext>
                </a:extLst>
              </a:tr>
              <a:tr h="36783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6В06103- ИТ и 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KazSEE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,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42 ; 46 ; 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80 % ; 62% ; 85%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40 из 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97107532"/>
                  </a:ext>
                </a:extLst>
              </a:tr>
              <a:tr h="27847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7M06103 – ИТ и 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KazSEE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,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5 ; 14 ; 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100 % ; 100% ; 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49252306"/>
                  </a:ext>
                </a:extLst>
              </a:tr>
              <a:tr h="36783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8D06102 – ИТ и 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KazSEE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,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- ; 1 ;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67585483"/>
                  </a:ext>
                </a:extLst>
              </a:tr>
              <a:tr h="36783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7M06107 - Математический инжиниринг и компьютерное моделирование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Н,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2 ; - ;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72038346"/>
                  </a:ext>
                </a:extLst>
              </a:tr>
              <a:tr h="36783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effectLst/>
                        </a:rPr>
                        <a:t>7M06108 Компьютерная лингвистика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Н, 2020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2 ; - ; -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991376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671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C093954C-5E8F-4664-BE98-5AB8F1D419F0}"/>
              </a:ext>
            </a:extLst>
          </p:cNvPr>
          <p:cNvSpPr txBox="1">
            <a:spLocks/>
          </p:cNvSpPr>
          <p:nvPr/>
        </p:nvSpPr>
        <p:spPr>
          <a:xfrm>
            <a:off x="108856" y="0"/>
            <a:ext cx="11807026" cy="13249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800" dirty="0"/>
              <a:t>Область образования: Инженерные отрасли</a:t>
            </a:r>
          </a:p>
        </p:txBody>
      </p:sp>
      <p:graphicFrame>
        <p:nvGraphicFramePr>
          <p:cNvPr id="8" name="Таблица 3">
            <a:extLst>
              <a:ext uri="{FF2B5EF4-FFF2-40B4-BE49-F238E27FC236}">
                <a16:creationId xmlns:a16="http://schemas.microsoft.com/office/drawing/2014/main" xmlns="" id="{3FA697BA-B49D-4808-AB78-2729472269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6554520"/>
              </p:ext>
            </p:extLst>
          </p:nvPr>
        </p:nvGraphicFramePr>
        <p:xfrm>
          <a:off x="133393" y="662473"/>
          <a:ext cx="11925214" cy="47306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5001">
                  <a:extLst>
                    <a:ext uri="{9D8B030D-6E8A-4147-A177-3AD203B41FA5}">
                      <a16:colId xmlns:a16="http://schemas.microsoft.com/office/drawing/2014/main" xmlns="" val="3745204549"/>
                    </a:ext>
                  </a:extLst>
                </a:gridCol>
                <a:gridCol w="1021900">
                  <a:extLst>
                    <a:ext uri="{9D8B030D-6E8A-4147-A177-3AD203B41FA5}">
                      <a16:colId xmlns:a16="http://schemas.microsoft.com/office/drawing/2014/main" xmlns="" val="3130548110"/>
                    </a:ext>
                  </a:extLst>
                </a:gridCol>
                <a:gridCol w="1984405">
                  <a:extLst>
                    <a:ext uri="{9D8B030D-6E8A-4147-A177-3AD203B41FA5}">
                      <a16:colId xmlns:a16="http://schemas.microsoft.com/office/drawing/2014/main" xmlns="" val="2992401442"/>
                    </a:ext>
                  </a:extLst>
                </a:gridCol>
                <a:gridCol w="1777313">
                  <a:extLst>
                    <a:ext uri="{9D8B030D-6E8A-4147-A177-3AD203B41FA5}">
                      <a16:colId xmlns:a16="http://schemas.microsoft.com/office/drawing/2014/main" xmlns="" val="1349613700"/>
                    </a:ext>
                  </a:extLst>
                </a:gridCol>
                <a:gridCol w="2153250">
                  <a:extLst>
                    <a:ext uri="{9D8B030D-6E8A-4147-A177-3AD203B41FA5}">
                      <a16:colId xmlns:a16="http://schemas.microsoft.com/office/drawing/2014/main" xmlns="" val="3870002220"/>
                    </a:ext>
                  </a:extLst>
                </a:gridCol>
                <a:gridCol w="2333345">
                  <a:extLst>
                    <a:ext uri="{9D8B030D-6E8A-4147-A177-3AD203B41FA5}">
                      <a16:colId xmlns:a16="http://schemas.microsoft.com/office/drawing/2014/main" xmlns="" val="2855395177"/>
                    </a:ext>
                  </a:extLst>
                </a:gridCol>
              </a:tblGrid>
              <a:tr h="638042">
                <a:tc>
                  <a:txBody>
                    <a:bodyPr/>
                    <a:lstStyle/>
                    <a:p>
                      <a:r>
                        <a:rPr lang="ru-RU" dirty="0"/>
                        <a:t>Наименование ОП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Статус ОП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Аккредитация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Набор обучающихся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Трудоустройство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Рейтинг НПП «</a:t>
                      </a:r>
                      <a:r>
                        <a:rPr lang="ru-RU" dirty="0" err="1"/>
                        <a:t>Атамекен</a:t>
                      </a:r>
                      <a:r>
                        <a:rPr lang="ru-RU" dirty="0"/>
                        <a:t>», 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98541091"/>
                  </a:ext>
                </a:extLst>
              </a:tr>
              <a:tr h="28864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600" dirty="0"/>
                        <a:t>6B07102 - Электроэнергетика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/>
                        <a:t>KazSEE</a:t>
                      </a:r>
                      <a:r>
                        <a:rPr lang="ru-RU" sz="1600" dirty="0"/>
                        <a:t>, 2018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34 ; 46 ; 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84 % ; 92% ; 90%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13 из 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80344243"/>
                  </a:ext>
                </a:extLst>
              </a:tr>
              <a:tr h="36783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7M07101 -  Электроэнергетика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/>
                        <a:t>KazSEE</a:t>
                      </a:r>
                      <a:r>
                        <a:rPr lang="ru-RU" sz="1600" dirty="0"/>
                        <a:t>, 2018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9 ; 10 ;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100 % ; 100% ; 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16404984"/>
                  </a:ext>
                </a:extLst>
              </a:tr>
              <a:tr h="36783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8D07101 -  Электроэнергетика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Н,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3 ; - ;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75217714"/>
                  </a:ext>
                </a:extLst>
              </a:tr>
              <a:tr h="18372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effectLst/>
                        </a:rPr>
                        <a:t>6B07105 - Машиностроение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Н,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15 ;  - ;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5466884"/>
                  </a:ext>
                </a:extLst>
              </a:tr>
              <a:tr h="36783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effectLst/>
                        </a:rPr>
                        <a:t>6B07103 - ТМО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/>
                        <a:t>KazSEE</a:t>
                      </a:r>
                      <a:r>
                        <a:rPr lang="ru-RU" sz="1600" dirty="0"/>
                        <a:t>,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13 ; 29 ; 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58 % ; 90% ; 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13 из 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97107532"/>
                  </a:ext>
                </a:extLst>
              </a:tr>
              <a:tr h="27847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effectLst/>
                        </a:rPr>
                        <a:t>7M07102 - ТМО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/>
                        <a:t>KazSEE</a:t>
                      </a:r>
                      <a:r>
                        <a:rPr lang="ru-RU" sz="1600" dirty="0"/>
                        <a:t>,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3 ; 7 ; 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90 % ; 83% ; 95%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49252306"/>
                  </a:ext>
                </a:extLst>
              </a:tr>
              <a:tr h="36783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effectLst/>
                        </a:rPr>
                        <a:t>8D07102 - ТМО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/>
                        <a:t>KazSEE</a:t>
                      </a:r>
                      <a:r>
                        <a:rPr lang="ru-RU" sz="1600" dirty="0"/>
                        <a:t>,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4 ; - ;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100% ; - ;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67585483"/>
                  </a:ext>
                </a:extLst>
              </a:tr>
              <a:tr h="29350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6B07101 - </a:t>
                      </a:r>
                      <a:r>
                        <a:rPr lang="ru-RU" sz="1600" dirty="0" err="1"/>
                        <a:t>ТТТиТ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/>
                        <a:t>KazSEE</a:t>
                      </a:r>
                      <a:r>
                        <a:rPr lang="ru-RU" sz="1600" dirty="0"/>
                        <a:t>,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12 ;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37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;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91% ; 85% ; 78%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12 из 25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72038346"/>
                  </a:ext>
                </a:extLst>
              </a:tr>
              <a:tr h="36783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7M07105 - </a:t>
                      </a:r>
                      <a:r>
                        <a:rPr lang="ru-RU" sz="1600" dirty="0" err="1"/>
                        <a:t>ТТТиТ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Н,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1 ; - ;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991376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6766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40958DDF-D1D7-4EA3-8DC9-0F0DFE0ED046}"/>
              </a:ext>
            </a:extLst>
          </p:cNvPr>
          <p:cNvSpPr txBox="1"/>
          <p:nvPr/>
        </p:nvSpPr>
        <p:spPr>
          <a:xfrm>
            <a:off x="490722" y="1054359"/>
            <a:ext cx="1142516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500"/>
              </a:spcAft>
              <a:buFont typeface="Wingdings" panose="05000000000000000000" pitchFamily="2" charset="2"/>
              <a:buChar char="ü"/>
            </a:pPr>
            <a:endParaRPr lang="ru-RU" sz="1600" dirty="0">
              <a:effectLst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C093954C-5E8F-4664-BE98-5AB8F1D419F0}"/>
              </a:ext>
            </a:extLst>
          </p:cNvPr>
          <p:cNvSpPr txBox="1">
            <a:spLocks/>
          </p:cNvSpPr>
          <p:nvPr/>
        </p:nvSpPr>
        <p:spPr>
          <a:xfrm>
            <a:off x="108856" y="0"/>
            <a:ext cx="9193764" cy="105435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800" dirty="0"/>
              <a:t>Область образования: Сельское хозяйство и биоресурсы</a:t>
            </a:r>
          </a:p>
        </p:txBody>
      </p:sp>
      <p:graphicFrame>
        <p:nvGraphicFramePr>
          <p:cNvPr id="5" name="Таблица 3">
            <a:extLst>
              <a:ext uri="{FF2B5EF4-FFF2-40B4-BE49-F238E27FC236}">
                <a16:creationId xmlns:a16="http://schemas.microsoft.com/office/drawing/2014/main" xmlns="" id="{2427FE69-9D30-428D-B4BB-47287B6AD3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430210"/>
              </p:ext>
            </p:extLst>
          </p:nvPr>
        </p:nvGraphicFramePr>
        <p:xfrm>
          <a:off x="223933" y="1223636"/>
          <a:ext cx="11741711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0620">
                  <a:extLst>
                    <a:ext uri="{9D8B030D-6E8A-4147-A177-3AD203B41FA5}">
                      <a16:colId xmlns:a16="http://schemas.microsoft.com/office/drawing/2014/main" xmlns="" val="3745204549"/>
                    </a:ext>
                  </a:extLst>
                </a:gridCol>
                <a:gridCol w="1001052">
                  <a:extLst>
                    <a:ext uri="{9D8B030D-6E8A-4147-A177-3AD203B41FA5}">
                      <a16:colId xmlns:a16="http://schemas.microsoft.com/office/drawing/2014/main" xmlns="" val="3130548110"/>
                    </a:ext>
                  </a:extLst>
                </a:gridCol>
                <a:gridCol w="1943921">
                  <a:extLst>
                    <a:ext uri="{9D8B030D-6E8A-4147-A177-3AD203B41FA5}">
                      <a16:colId xmlns:a16="http://schemas.microsoft.com/office/drawing/2014/main" xmlns="" val="2992401442"/>
                    </a:ext>
                  </a:extLst>
                </a:gridCol>
                <a:gridCol w="1741054">
                  <a:extLst>
                    <a:ext uri="{9D8B030D-6E8A-4147-A177-3AD203B41FA5}">
                      <a16:colId xmlns:a16="http://schemas.microsoft.com/office/drawing/2014/main" xmlns="" val="1349613700"/>
                    </a:ext>
                  </a:extLst>
                </a:gridCol>
                <a:gridCol w="2254786">
                  <a:extLst>
                    <a:ext uri="{9D8B030D-6E8A-4147-A177-3AD203B41FA5}">
                      <a16:colId xmlns:a16="http://schemas.microsoft.com/office/drawing/2014/main" xmlns="" val="3870002220"/>
                    </a:ext>
                  </a:extLst>
                </a:gridCol>
                <a:gridCol w="2140278">
                  <a:extLst>
                    <a:ext uri="{9D8B030D-6E8A-4147-A177-3AD203B41FA5}">
                      <a16:colId xmlns:a16="http://schemas.microsoft.com/office/drawing/2014/main" xmlns="" val="2855395177"/>
                    </a:ext>
                  </a:extLst>
                </a:gridCol>
              </a:tblGrid>
              <a:tr h="786006">
                <a:tc>
                  <a:txBody>
                    <a:bodyPr/>
                    <a:lstStyle/>
                    <a:p>
                      <a:r>
                        <a:rPr lang="ru-RU" dirty="0"/>
                        <a:t>Наименование ОП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Статус ОП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Аккредитация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Набор обучающихся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Трудоустройство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Рейтинг НПП «</a:t>
                      </a:r>
                      <a:r>
                        <a:rPr lang="ru-RU" dirty="0" err="1"/>
                        <a:t>Атамекен</a:t>
                      </a:r>
                      <a:r>
                        <a:rPr lang="ru-RU" dirty="0"/>
                        <a:t>», 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98541091"/>
                  </a:ext>
                </a:extLst>
              </a:tr>
              <a:tr h="14432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600" dirty="0"/>
                        <a:t>6В08701 – Аграрная техника и технология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/>
                        <a:t>KazSEE</a:t>
                      </a:r>
                      <a:r>
                        <a:rPr lang="ru-RU" sz="1600" dirty="0"/>
                        <a:t>, 2018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17 </a:t>
                      </a:r>
                      <a:r>
                        <a:rPr lang="ru-RU" sz="1600" dirty="0"/>
                        <a:t>; </a:t>
                      </a:r>
                      <a:r>
                        <a:rPr lang="ru-RU" sz="1600" dirty="0" smtClean="0"/>
                        <a:t>6 </a:t>
                      </a:r>
                      <a:r>
                        <a:rPr lang="ru-RU" sz="1600" dirty="0"/>
                        <a:t>; </a:t>
                      </a:r>
                      <a:r>
                        <a:rPr lang="ru-RU" sz="1600" dirty="0" smtClean="0"/>
                        <a:t>15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91 % ; 85% ; 78 %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1 из 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80344243"/>
                  </a:ext>
                </a:extLst>
              </a:tr>
              <a:tr h="36783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7M08701 - Аграрная техника и технология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/>
                        <a:t>KazSEE</a:t>
                      </a:r>
                      <a:r>
                        <a:rPr lang="ru-RU" sz="1600" dirty="0"/>
                        <a:t>, 2018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0 ; 3 ;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100% ; 100%  ;  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16404984"/>
                  </a:ext>
                </a:extLst>
              </a:tr>
              <a:tr h="36783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8D08701 - Аграрная техника и технология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/>
                        <a:t>KazSEE</a:t>
                      </a:r>
                      <a:r>
                        <a:rPr lang="ru-RU" sz="1600" dirty="0"/>
                        <a:t>, 2018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1 ; 1 ; </a:t>
                      </a:r>
                      <a:r>
                        <a:rPr lang="ru-RU" sz="1600" dirty="0" smtClean="0"/>
                        <a:t>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100 % ; 100% ; 100 %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752177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550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" y="137160"/>
            <a:ext cx="11765280" cy="746760"/>
          </a:xfrm>
        </p:spPr>
        <p:txBody>
          <a:bodyPr/>
          <a:lstStyle/>
          <a:p>
            <a:r>
              <a:rPr lang="ru-RU" dirty="0" smtClean="0"/>
              <a:t>Общие рекомендации по совершенствованию ОП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7640" y="1005841"/>
            <a:ext cx="9540240" cy="5218402"/>
          </a:xfrm>
        </p:spPr>
        <p:txBody>
          <a:bodyPr/>
          <a:lstStyle/>
          <a:p>
            <a:r>
              <a:rPr lang="ru-RU" dirty="0" smtClean="0"/>
              <a:t>В рамках «Построения модели развития КРУ им </a:t>
            </a:r>
            <a:r>
              <a:rPr lang="ru-RU" dirty="0" err="1" smtClean="0"/>
              <a:t>А.Байтурсынова</a:t>
            </a:r>
            <a:r>
              <a:rPr lang="ru-RU" dirty="0" smtClean="0"/>
              <a:t>» разработать дорожную карту развития ОП инженерного и </a:t>
            </a:r>
            <a:r>
              <a:rPr lang="en-US" dirty="0" smtClean="0"/>
              <a:t>IT</a:t>
            </a:r>
            <a:r>
              <a:rPr lang="ru-RU" dirty="0"/>
              <a:t> </a:t>
            </a:r>
            <a:r>
              <a:rPr lang="ru-RU" dirty="0" smtClean="0"/>
              <a:t>профилей как точек роста университета.</a:t>
            </a:r>
          </a:p>
          <a:p>
            <a:r>
              <a:rPr lang="ru-RU" dirty="0" smtClean="0"/>
              <a:t>Образовательные программы разрабатывать на основе Атласа новых профессий: «Информационные технологии», «Машиностроение», «Энергетика», «Транспорт и логистика», «Сельское хозяйство».</a:t>
            </a:r>
          </a:p>
          <a:p>
            <a:r>
              <a:rPr lang="ru-RU" dirty="0" smtClean="0"/>
              <a:t>При разработке ОП учитывать рекомендации экспертов НПП «</a:t>
            </a:r>
            <a:r>
              <a:rPr lang="ru-RU" dirty="0" err="1" smtClean="0"/>
              <a:t>Атамекен</a:t>
            </a:r>
            <a:r>
              <a:rPr lang="ru-RU" dirty="0" smtClean="0"/>
              <a:t>», реестра ОП.</a:t>
            </a:r>
          </a:p>
          <a:p>
            <a:r>
              <a:rPr lang="ru-RU" dirty="0" smtClean="0"/>
              <a:t>Шире привлекать  обучающихся и работодателей в процесс разработки ОП.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1954" y="4343400"/>
            <a:ext cx="2049133" cy="1478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07" y="4343400"/>
            <a:ext cx="2083960" cy="1478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8434" y="4365849"/>
            <a:ext cx="2049133" cy="1433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4755" y="4351654"/>
            <a:ext cx="2082165" cy="1470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2012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909455"/>
            <a:ext cx="10794230" cy="1320800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/>
              <a:t>Спасибо за внимание!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3145964912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Аспект</Template>
  <TotalTime>401</TotalTime>
  <Words>857</Words>
  <Application>Microsoft Office PowerPoint</Application>
  <PresentationFormat>Произвольный</PresentationFormat>
  <Paragraphs>220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Об актуальности  образовательных программ высшего и послевузовского образования и направления их совершенствования</vt:lpstr>
      <vt:lpstr>Образовательные программы   Инженерно-технического института</vt:lpstr>
      <vt:lpstr> Область образования: Педагогические науки</vt:lpstr>
      <vt:lpstr>Презентация PowerPoint</vt:lpstr>
      <vt:lpstr>Презентация PowerPoint</vt:lpstr>
      <vt:lpstr>Презентация PowerPoint</vt:lpstr>
      <vt:lpstr>Презентация PowerPoint</vt:lpstr>
      <vt:lpstr>Общие рекомендации по совершенствованию ОП 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актуальности  образовательных программ высшего и послевузовского образования и направления их совершенствования</dc:title>
  <dc:creator>User</dc:creator>
  <cp:lastModifiedBy>KGU-334</cp:lastModifiedBy>
  <cp:revision>38</cp:revision>
  <dcterms:created xsi:type="dcterms:W3CDTF">2020-12-01T13:04:06Z</dcterms:created>
  <dcterms:modified xsi:type="dcterms:W3CDTF">2020-12-14T08:53:47Z</dcterms:modified>
</cp:coreProperties>
</file>