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57" r:id="rId4"/>
    <p:sldId id="259" r:id="rId5"/>
    <p:sldId id="264" r:id="rId6"/>
    <p:sldId id="265" r:id="rId7"/>
    <p:sldId id="266" r:id="rId8"/>
    <p:sldId id="267" r:id="rId9"/>
    <p:sldId id="260" r:id="rId10"/>
    <p:sldId id="262" r:id="rId11"/>
    <p:sldId id="261" r:id="rId12"/>
    <p:sldId id="268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C3B18-7EC0-4ABE-9B54-432FDA39DA4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58D524-BD9E-43DA-B634-40CE0415EC80}">
      <dgm:prSet phldrT="[Текст]" custT="1"/>
      <dgm:spPr>
        <a:effectLst>
          <a:reflection blurRad="6350" stA="50000" endA="295" endPos="92000" dist="101600" dir="5400000" sy="-100000" algn="bl" rotWithShape="0"/>
        </a:effectLst>
      </dgm:spPr>
      <dgm:t>
        <a:bodyPr/>
        <a:lstStyle/>
        <a:p>
          <a:r>
            <a:rPr lang="ru-RU" sz="1600" b="1" dirty="0" smtClean="0"/>
            <a:t>Оценка</a:t>
          </a:r>
          <a:endParaRPr lang="ru-RU" sz="1600" b="1" dirty="0"/>
        </a:p>
      </dgm:t>
    </dgm:pt>
    <dgm:pt modelId="{C7AE6F60-84D6-435B-87E4-656F27F801CE}" type="parTrans" cxnId="{6EE29F71-F38B-4ADA-A41D-01DA3D68FBB8}">
      <dgm:prSet/>
      <dgm:spPr/>
      <dgm:t>
        <a:bodyPr/>
        <a:lstStyle/>
        <a:p>
          <a:endParaRPr lang="ru-RU"/>
        </a:p>
      </dgm:t>
    </dgm:pt>
    <dgm:pt modelId="{F560B1F9-109E-47E4-8521-55287D688161}" type="sibTrans" cxnId="{6EE29F71-F38B-4ADA-A41D-01DA3D68FBB8}">
      <dgm:prSet/>
      <dgm:spPr/>
      <dgm:t>
        <a:bodyPr/>
        <a:lstStyle/>
        <a:p>
          <a:endParaRPr lang="ru-RU"/>
        </a:p>
      </dgm:t>
    </dgm:pt>
    <dgm:pt modelId="{06C96C8C-7409-4ECE-A69C-4FB8AFC580DE}">
      <dgm:prSet phldrT="[Текст]" custT="1"/>
      <dgm:spPr/>
      <dgm:t>
        <a:bodyPr/>
        <a:lstStyle/>
        <a:p>
          <a:pPr marL="176213" marR="0" indent="-176213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Оценка научного потенциала профессорско-преподавательского состава Костанайского государственного университета им. А. Байтурсынова</a:t>
          </a:r>
          <a:endParaRPr lang="ru-RU" dirty="0"/>
        </a:p>
      </dgm:t>
    </dgm:pt>
    <dgm:pt modelId="{510B5C28-8035-4C05-B4F0-E8CB734F6C24}" type="parTrans" cxnId="{329A597B-5307-41DA-B3B4-B959E0EC4851}">
      <dgm:prSet/>
      <dgm:spPr/>
      <dgm:t>
        <a:bodyPr/>
        <a:lstStyle/>
        <a:p>
          <a:endParaRPr lang="ru-RU"/>
        </a:p>
      </dgm:t>
    </dgm:pt>
    <dgm:pt modelId="{A5265A2E-9BB5-4815-8A56-D89AC582AF50}" type="sibTrans" cxnId="{329A597B-5307-41DA-B3B4-B959E0EC4851}">
      <dgm:prSet/>
      <dgm:spPr/>
      <dgm:t>
        <a:bodyPr/>
        <a:lstStyle/>
        <a:p>
          <a:endParaRPr lang="ru-RU"/>
        </a:p>
      </dgm:t>
    </dgm:pt>
    <dgm:pt modelId="{363134BC-FCD8-4DC1-8CFC-3B8CA3FB2C06}">
      <dgm:prSet phldrT="[Текст]" custT="1"/>
      <dgm:spPr>
        <a:effectLst>
          <a:reflection blurRad="6350" stA="50000" endA="295" endPos="92000" dist="101600" dir="5400000" sy="-100000" algn="bl" rotWithShape="0"/>
        </a:effectLst>
      </dgm:spPr>
      <dgm:t>
        <a:bodyPr/>
        <a:lstStyle/>
        <a:p>
          <a:r>
            <a:rPr lang="ru-RU" sz="1600" b="1" dirty="0" smtClean="0"/>
            <a:t>Разработка стратегии</a:t>
          </a:r>
          <a:endParaRPr lang="ru-RU" sz="1600" b="1" dirty="0"/>
        </a:p>
      </dgm:t>
    </dgm:pt>
    <dgm:pt modelId="{4EF90825-B6E3-421C-B23C-9C1E594E3547}" type="parTrans" cxnId="{3F4B7D5D-57F3-469A-863A-0C8380E5C260}">
      <dgm:prSet/>
      <dgm:spPr/>
      <dgm:t>
        <a:bodyPr/>
        <a:lstStyle/>
        <a:p>
          <a:endParaRPr lang="ru-RU"/>
        </a:p>
      </dgm:t>
    </dgm:pt>
    <dgm:pt modelId="{D603527B-078A-4496-8670-718A7EF74B98}" type="sibTrans" cxnId="{3F4B7D5D-57F3-469A-863A-0C8380E5C260}">
      <dgm:prSet/>
      <dgm:spPr/>
      <dgm:t>
        <a:bodyPr/>
        <a:lstStyle/>
        <a:p>
          <a:endParaRPr lang="ru-RU"/>
        </a:p>
      </dgm:t>
    </dgm:pt>
    <dgm:pt modelId="{EB8B8BB3-F045-4A4F-B37A-E3601B4150FF}">
      <dgm:prSet phldrT="[Текст]" custT="1"/>
      <dgm:spPr/>
      <dgm:t>
        <a:bodyPr/>
        <a:lstStyle/>
        <a:p>
          <a:r>
            <a:rPr lang="ru-RU" sz="2000" b="1" dirty="0" smtClean="0"/>
            <a:t>Определение целей и задач, разработка направлений фундаментальных исследований, план мероприятий;</a:t>
          </a:r>
          <a:endParaRPr lang="ru-RU" sz="2000" b="1" dirty="0"/>
        </a:p>
      </dgm:t>
    </dgm:pt>
    <dgm:pt modelId="{789C6661-84C0-4DEC-B6E0-358ADE02A3B2}" type="parTrans" cxnId="{EC6C31F5-2FED-44CF-B868-3232B8B94047}">
      <dgm:prSet/>
      <dgm:spPr/>
      <dgm:t>
        <a:bodyPr/>
        <a:lstStyle/>
        <a:p>
          <a:endParaRPr lang="ru-RU"/>
        </a:p>
      </dgm:t>
    </dgm:pt>
    <dgm:pt modelId="{7FE356E1-2FBE-4BBD-A651-6023B29ED920}" type="sibTrans" cxnId="{EC6C31F5-2FED-44CF-B868-3232B8B94047}">
      <dgm:prSet/>
      <dgm:spPr/>
      <dgm:t>
        <a:bodyPr/>
        <a:lstStyle/>
        <a:p>
          <a:endParaRPr lang="ru-RU"/>
        </a:p>
      </dgm:t>
    </dgm:pt>
    <dgm:pt modelId="{807EB79A-035B-4615-A0AD-FF3460442B9D}">
      <dgm:prSet phldrT="[Текст]" custT="1"/>
      <dgm:spPr/>
      <dgm:t>
        <a:bodyPr/>
        <a:lstStyle/>
        <a:p>
          <a:r>
            <a:rPr lang="ru-RU" sz="2000" b="1" dirty="0" smtClean="0"/>
            <a:t>Формирование научно-исследовательских групп по направлениям исследований</a:t>
          </a:r>
          <a:endParaRPr lang="ru-RU" sz="2000" b="1" dirty="0"/>
        </a:p>
      </dgm:t>
    </dgm:pt>
    <dgm:pt modelId="{A29CC8B9-653D-4037-828C-EDBAE23C0FC2}" type="parTrans" cxnId="{8EDBC4CE-AF13-4CFE-9224-5E43A1785D16}">
      <dgm:prSet/>
      <dgm:spPr/>
      <dgm:t>
        <a:bodyPr/>
        <a:lstStyle/>
        <a:p>
          <a:endParaRPr lang="ru-RU"/>
        </a:p>
      </dgm:t>
    </dgm:pt>
    <dgm:pt modelId="{558C3163-1825-4F01-954F-0AAC65972969}" type="sibTrans" cxnId="{8EDBC4CE-AF13-4CFE-9224-5E43A1785D16}">
      <dgm:prSet/>
      <dgm:spPr/>
      <dgm:t>
        <a:bodyPr/>
        <a:lstStyle/>
        <a:p>
          <a:endParaRPr lang="ru-RU"/>
        </a:p>
      </dgm:t>
    </dgm:pt>
    <dgm:pt modelId="{DA938B20-900D-4C6D-BF2A-8A35CCC89B6D}">
      <dgm:prSet phldrT="[Текст]" custT="1"/>
      <dgm:spPr>
        <a:effectLst>
          <a:reflection blurRad="6350" stA="50000" endA="295" endPos="92000" dist="101600" dir="5400000" sy="-100000" algn="bl" rotWithShape="0"/>
        </a:effectLst>
      </dgm:spPr>
      <dgm:t>
        <a:bodyPr/>
        <a:lstStyle/>
        <a:p>
          <a:r>
            <a:rPr lang="en-US" sz="2000" b="1" dirty="0" smtClean="0"/>
            <a:t>KPI</a:t>
          </a:r>
          <a:endParaRPr lang="ru-RU" sz="2000" b="1" dirty="0"/>
        </a:p>
      </dgm:t>
    </dgm:pt>
    <dgm:pt modelId="{0EFCA6BD-83D8-419B-B9D4-5B2F8A8CAAFC}" type="parTrans" cxnId="{A779BC8E-1225-4CFA-AF8D-896ADF1AAD7E}">
      <dgm:prSet/>
      <dgm:spPr/>
      <dgm:t>
        <a:bodyPr/>
        <a:lstStyle/>
        <a:p>
          <a:endParaRPr lang="ru-RU"/>
        </a:p>
      </dgm:t>
    </dgm:pt>
    <dgm:pt modelId="{F3D6215F-6ECD-4549-A4FF-25E4FDF6786D}" type="sibTrans" cxnId="{A779BC8E-1225-4CFA-AF8D-896ADF1AAD7E}">
      <dgm:prSet/>
      <dgm:spPr/>
      <dgm:t>
        <a:bodyPr/>
        <a:lstStyle/>
        <a:p>
          <a:endParaRPr lang="ru-RU"/>
        </a:p>
      </dgm:t>
    </dgm:pt>
    <dgm:pt modelId="{E5063708-5944-470F-8932-0970D00FBD76}">
      <dgm:prSet phldrT="[Текст]" custT="1"/>
      <dgm:spPr/>
      <dgm:t>
        <a:bodyPr/>
        <a:lstStyle/>
        <a:p>
          <a:r>
            <a:rPr lang="ru-RU" sz="2000" b="1" dirty="0" smtClean="0"/>
            <a:t>Реализация плана  мероприятий (подготовка проектных заявок, контроль, мониторинг, коммуникации; публикации в рейтинговых базах;  организация и участие в  научных мероприятиях)</a:t>
          </a:r>
          <a:endParaRPr lang="ru-RU" sz="2000" b="1" dirty="0"/>
        </a:p>
      </dgm:t>
    </dgm:pt>
    <dgm:pt modelId="{171B989B-4639-4659-B52D-304C1738B7C6}" type="parTrans" cxnId="{5E12C9FD-AE14-47C4-83E7-5EF84E938D5C}">
      <dgm:prSet/>
      <dgm:spPr/>
      <dgm:t>
        <a:bodyPr/>
        <a:lstStyle/>
        <a:p>
          <a:endParaRPr lang="ru-RU"/>
        </a:p>
      </dgm:t>
    </dgm:pt>
    <dgm:pt modelId="{32EA6B4C-C103-443E-A82D-C2C071BC1DFA}" type="sibTrans" cxnId="{5E12C9FD-AE14-47C4-83E7-5EF84E938D5C}">
      <dgm:prSet/>
      <dgm:spPr/>
      <dgm:t>
        <a:bodyPr/>
        <a:lstStyle/>
        <a:p>
          <a:endParaRPr lang="ru-RU"/>
        </a:p>
      </dgm:t>
    </dgm:pt>
    <dgm:pt modelId="{24EA60B5-6AFB-4E4C-847A-18518E5872A1}">
      <dgm:prSet custT="1"/>
      <dgm:spPr>
        <a:effectLst/>
      </dgm:spPr>
      <dgm:t>
        <a:bodyPr/>
        <a:lstStyle/>
        <a:p>
          <a:r>
            <a:rPr lang="ru-RU" sz="1800" b="1" dirty="0" smtClean="0"/>
            <a:t>Функции</a:t>
          </a:r>
          <a:endParaRPr lang="ru-RU" sz="1800" b="1" dirty="0"/>
        </a:p>
      </dgm:t>
    </dgm:pt>
    <dgm:pt modelId="{B5B7752B-4778-4F55-9842-FFC134944C1F}" type="parTrans" cxnId="{C323E09F-093C-47DB-8693-0E85FE72A73B}">
      <dgm:prSet/>
      <dgm:spPr/>
      <dgm:t>
        <a:bodyPr/>
        <a:lstStyle/>
        <a:p>
          <a:endParaRPr lang="ru-RU"/>
        </a:p>
      </dgm:t>
    </dgm:pt>
    <dgm:pt modelId="{1EB75B18-49DE-4F52-AFFD-DD270908A729}" type="sibTrans" cxnId="{C323E09F-093C-47DB-8693-0E85FE72A73B}">
      <dgm:prSet/>
      <dgm:spPr/>
      <dgm:t>
        <a:bodyPr/>
        <a:lstStyle/>
        <a:p>
          <a:endParaRPr lang="ru-RU"/>
        </a:p>
      </dgm:t>
    </dgm:pt>
    <dgm:pt modelId="{E51BD011-470F-4B2B-97C3-5158C83D6DE5}">
      <dgm:prSet custT="1"/>
      <dgm:spPr/>
      <dgm:t>
        <a:bodyPr/>
        <a:lstStyle/>
        <a:p>
          <a:r>
            <a:rPr lang="ru-RU" sz="2000" b="1" dirty="0" smtClean="0"/>
            <a:t>Принятие управленческих решений;</a:t>
          </a:r>
          <a:endParaRPr lang="ru-RU" sz="2000" b="1" dirty="0"/>
        </a:p>
      </dgm:t>
    </dgm:pt>
    <dgm:pt modelId="{8B7D1410-408E-4B6B-912F-ACA575351EBD}" type="parTrans" cxnId="{6A772B06-FBC7-4AFC-972E-D6B4BDBCA04A}">
      <dgm:prSet/>
      <dgm:spPr/>
      <dgm:t>
        <a:bodyPr/>
        <a:lstStyle/>
        <a:p>
          <a:endParaRPr lang="ru-RU"/>
        </a:p>
      </dgm:t>
    </dgm:pt>
    <dgm:pt modelId="{9B432CE9-4DB8-4666-8111-6134C702BAB2}" type="sibTrans" cxnId="{6A772B06-FBC7-4AFC-972E-D6B4BDBCA04A}">
      <dgm:prSet/>
      <dgm:spPr/>
      <dgm:t>
        <a:bodyPr/>
        <a:lstStyle/>
        <a:p>
          <a:endParaRPr lang="ru-RU"/>
        </a:p>
      </dgm:t>
    </dgm:pt>
    <dgm:pt modelId="{765A680E-5A13-4094-A928-38DD984E53AB}">
      <dgm:prSet custT="1"/>
      <dgm:spPr/>
      <dgm:t>
        <a:bodyPr/>
        <a:lstStyle/>
        <a:p>
          <a:r>
            <a:rPr lang="ru-RU" sz="2000" b="1" dirty="0" smtClean="0"/>
            <a:t>оценка эффективности деятельности подразделений  </a:t>
          </a:r>
          <a:endParaRPr lang="ru-RU" sz="2000" b="1" dirty="0"/>
        </a:p>
      </dgm:t>
    </dgm:pt>
    <dgm:pt modelId="{58F5BD23-BE54-4A9D-90C8-2823841700C6}" type="parTrans" cxnId="{8A38A8DB-5FBB-4FFF-A521-74D4E04564FE}">
      <dgm:prSet/>
      <dgm:spPr/>
      <dgm:t>
        <a:bodyPr/>
        <a:lstStyle/>
        <a:p>
          <a:endParaRPr lang="ru-RU"/>
        </a:p>
      </dgm:t>
    </dgm:pt>
    <dgm:pt modelId="{861486DA-CABE-4840-ABFC-B1C8CF4A375A}" type="sibTrans" cxnId="{8A38A8DB-5FBB-4FFF-A521-74D4E04564FE}">
      <dgm:prSet/>
      <dgm:spPr/>
      <dgm:t>
        <a:bodyPr/>
        <a:lstStyle/>
        <a:p>
          <a:endParaRPr lang="ru-RU"/>
        </a:p>
      </dgm:t>
    </dgm:pt>
    <dgm:pt modelId="{722E56C2-EE22-44D7-85CC-42ECC1DB1910}" type="pres">
      <dgm:prSet presAssocID="{987C3B18-7EC0-4ABE-9B54-432FDA39DA4A}" presName="linearFlow" presStyleCnt="0">
        <dgm:presLayoutVars>
          <dgm:dir/>
          <dgm:animLvl val="lvl"/>
          <dgm:resizeHandles val="exact"/>
        </dgm:presLayoutVars>
      </dgm:prSet>
      <dgm:spPr/>
    </dgm:pt>
    <dgm:pt modelId="{4D1BB752-D6CE-4115-A2CB-A690CC3E88D7}" type="pres">
      <dgm:prSet presAssocID="{EE58D524-BD9E-43DA-B634-40CE0415EC80}" presName="composite" presStyleCnt="0"/>
      <dgm:spPr/>
    </dgm:pt>
    <dgm:pt modelId="{FC989F0E-76A2-48EE-8FDD-6244241963F8}" type="pres">
      <dgm:prSet presAssocID="{EE58D524-BD9E-43DA-B634-40CE0415EC80}" presName="parentText" presStyleLbl="alignNode1" presStyleIdx="0" presStyleCnt="4" custScaleX="142827">
        <dgm:presLayoutVars>
          <dgm:chMax val="1"/>
          <dgm:bulletEnabled val="1"/>
        </dgm:presLayoutVars>
      </dgm:prSet>
      <dgm:spPr/>
    </dgm:pt>
    <dgm:pt modelId="{A91ABF9A-F5C4-4857-A9F6-B5C57664B465}" type="pres">
      <dgm:prSet presAssocID="{EE58D524-BD9E-43DA-B634-40CE0415EC80}" presName="descendantText" presStyleLbl="alignAcc1" presStyleIdx="0" presStyleCnt="4" custScaleY="145611" custLinFactNeighborX="1780" custLinFactNeighborY="-2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C394E-93AF-463E-9047-4B44DB55EE75}" type="pres">
      <dgm:prSet presAssocID="{F560B1F9-109E-47E4-8521-55287D688161}" presName="sp" presStyleCnt="0"/>
      <dgm:spPr/>
    </dgm:pt>
    <dgm:pt modelId="{ECA3504B-C24D-4B46-82B9-488FBE9725E7}" type="pres">
      <dgm:prSet presAssocID="{363134BC-FCD8-4DC1-8CFC-3B8CA3FB2C06}" presName="composite" presStyleCnt="0"/>
      <dgm:spPr/>
    </dgm:pt>
    <dgm:pt modelId="{EF629B68-1F11-4D6B-A243-30E50087261D}" type="pres">
      <dgm:prSet presAssocID="{363134BC-FCD8-4DC1-8CFC-3B8CA3FB2C06}" presName="parentText" presStyleLbl="alignNode1" presStyleIdx="1" presStyleCnt="4" custScaleX="149518" custScaleY="1443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A956E-CC59-4797-9B3B-8D326CC735E1}" type="pres">
      <dgm:prSet presAssocID="{363134BC-FCD8-4DC1-8CFC-3B8CA3FB2C06}" presName="descendantText" presStyleLbl="alignAcc1" presStyleIdx="1" presStyleCnt="4" custScaleX="93244" custScaleY="181488" custLinFactNeighborX="-1142" custLinFactNeighborY="-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72527-388C-4665-92B8-4CE44497C7F9}" type="pres">
      <dgm:prSet presAssocID="{D603527B-078A-4496-8670-718A7EF74B98}" presName="sp" presStyleCnt="0"/>
      <dgm:spPr/>
    </dgm:pt>
    <dgm:pt modelId="{F877AD26-462B-4075-A3D0-AB3B2A786B52}" type="pres">
      <dgm:prSet presAssocID="{DA938B20-900D-4C6D-BF2A-8A35CCC89B6D}" presName="composite" presStyleCnt="0"/>
      <dgm:spPr/>
    </dgm:pt>
    <dgm:pt modelId="{10C0EB4B-6209-431B-B93C-A4F511A4A817}" type="pres">
      <dgm:prSet presAssocID="{DA938B20-900D-4C6D-BF2A-8A35CCC89B6D}" presName="parentText" presStyleLbl="alignNode1" presStyleIdx="2" presStyleCnt="4" custScaleX="137471" custScaleY="116737">
        <dgm:presLayoutVars>
          <dgm:chMax val="1"/>
          <dgm:bulletEnabled val="1"/>
        </dgm:presLayoutVars>
      </dgm:prSet>
      <dgm:spPr/>
    </dgm:pt>
    <dgm:pt modelId="{548F2DDC-DDFB-4A4E-9083-0E900E73C13E}" type="pres">
      <dgm:prSet presAssocID="{DA938B20-900D-4C6D-BF2A-8A35CCC89B6D}" presName="descendantText" presStyleLbl="alignAcc1" presStyleIdx="2" presStyleCnt="4" custScaleX="95182" custScaleY="164194" custLinFactNeighborX="-545" custLinFactNeighborY="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FE6D1-D072-408A-95F9-53EFE4573F93}" type="pres">
      <dgm:prSet presAssocID="{F3D6215F-6ECD-4549-A4FF-25E4FDF6786D}" presName="sp" presStyleCnt="0"/>
      <dgm:spPr/>
    </dgm:pt>
    <dgm:pt modelId="{336F82EE-F21F-4B83-AE4E-93F7E890CECE}" type="pres">
      <dgm:prSet presAssocID="{24EA60B5-6AFB-4E4C-847A-18518E5872A1}" presName="composite" presStyleCnt="0"/>
      <dgm:spPr/>
    </dgm:pt>
    <dgm:pt modelId="{C17DC077-74B3-4A43-9F46-220E3905174C}" type="pres">
      <dgm:prSet presAssocID="{24EA60B5-6AFB-4E4C-847A-18518E5872A1}" presName="parentText" presStyleLbl="alignNode1" presStyleIdx="3" presStyleCnt="4" custScaleX="168021" custScaleY="140152" custLinFactNeighborX="-1540" custLinFactNeighborY="8439">
        <dgm:presLayoutVars>
          <dgm:chMax val="1"/>
          <dgm:bulletEnabled val="1"/>
        </dgm:presLayoutVars>
      </dgm:prSet>
      <dgm:spPr/>
    </dgm:pt>
    <dgm:pt modelId="{0906764C-BD20-491E-948B-F5425A4D1E1B}" type="pres">
      <dgm:prSet presAssocID="{24EA60B5-6AFB-4E4C-847A-18518E5872A1}" presName="descendantText" presStyleLbl="alignAcc1" presStyleIdx="3" presStyleCnt="4" custScaleX="93081" custScaleY="137990" custLinFactNeighborX="-217" custLinFactNeighborY="-9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B0819-9C07-46DC-867F-E77B254F01FC}" type="presOf" srcId="{EE58D524-BD9E-43DA-B634-40CE0415EC80}" destId="{FC989F0E-76A2-48EE-8FDD-6244241963F8}" srcOrd="0" destOrd="0" presId="urn:microsoft.com/office/officeart/2005/8/layout/chevron2"/>
    <dgm:cxn modelId="{C323E09F-093C-47DB-8693-0E85FE72A73B}" srcId="{987C3B18-7EC0-4ABE-9B54-432FDA39DA4A}" destId="{24EA60B5-6AFB-4E4C-847A-18518E5872A1}" srcOrd="3" destOrd="0" parTransId="{B5B7752B-4778-4F55-9842-FFC134944C1F}" sibTransId="{1EB75B18-49DE-4F52-AFFD-DD270908A729}"/>
    <dgm:cxn modelId="{33CDB07B-2A72-42CB-AA98-6BD720C07078}" type="presOf" srcId="{E51BD011-470F-4B2B-97C3-5158C83D6DE5}" destId="{0906764C-BD20-491E-948B-F5425A4D1E1B}" srcOrd="0" destOrd="0" presId="urn:microsoft.com/office/officeart/2005/8/layout/chevron2"/>
    <dgm:cxn modelId="{2A63DE5F-D02B-48FD-8F5F-CF5D8F417053}" type="presOf" srcId="{765A680E-5A13-4094-A928-38DD984E53AB}" destId="{0906764C-BD20-491E-948B-F5425A4D1E1B}" srcOrd="0" destOrd="1" presId="urn:microsoft.com/office/officeart/2005/8/layout/chevron2"/>
    <dgm:cxn modelId="{835608B2-BAC9-4750-87E8-ADF1C30A0727}" type="presOf" srcId="{DA938B20-900D-4C6D-BF2A-8A35CCC89B6D}" destId="{10C0EB4B-6209-431B-B93C-A4F511A4A817}" srcOrd="0" destOrd="0" presId="urn:microsoft.com/office/officeart/2005/8/layout/chevron2"/>
    <dgm:cxn modelId="{30F0CDEF-3388-421B-914A-5114AC3E0F1A}" type="presOf" srcId="{EB8B8BB3-F045-4A4F-B37A-E3601B4150FF}" destId="{54DA956E-CC59-4797-9B3B-8D326CC735E1}" srcOrd="0" destOrd="0" presId="urn:microsoft.com/office/officeart/2005/8/layout/chevron2"/>
    <dgm:cxn modelId="{419A761E-1CD8-48E9-B7C4-603A464B71E9}" type="presOf" srcId="{987C3B18-7EC0-4ABE-9B54-432FDA39DA4A}" destId="{722E56C2-EE22-44D7-85CC-42ECC1DB1910}" srcOrd="0" destOrd="0" presId="urn:microsoft.com/office/officeart/2005/8/layout/chevron2"/>
    <dgm:cxn modelId="{6A772B06-FBC7-4AFC-972E-D6B4BDBCA04A}" srcId="{24EA60B5-6AFB-4E4C-847A-18518E5872A1}" destId="{E51BD011-470F-4B2B-97C3-5158C83D6DE5}" srcOrd="0" destOrd="0" parTransId="{8B7D1410-408E-4B6B-912F-ACA575351EBD}" sibTransId="{9B432CE9-4DB8-4666-8111-6134C702BAB2}"/>
    <dgm:cxn modelId="{FEFF5C0E-0C5F-4541-B125-8CDAE08E5324}" type="presOf" srcId="{E5063708-5944-470F-8932-0970D00FBD76}" destId="{548F2DDC-DDFB-4A4E-9083-0E900E73C13E}" srcOrd="0" destOrd="0" presId="urn:microsoft.com/office/officeart/2005/8/layout/chevron2"/>
    <dgm:cxn modelId="{F846C131-B289-4826-BD17-A250B0853777}" type="presOf" srcId="{363134BC-FCD8-4DC1-8CFC-3B8CA3FB2C06}" destId="{EF629B68-1F11-4D6B-A243-30E50087261D}" srcOrd="0" destOrd="0" presId="urn:microsoft.com/office/officeart/2005/8/layout/chevron2"/>
    <dgm:cxn modelId="{B49ABB3C-6C33-4467-827F-1AED88ACBB51}" type="presOf" srcId="{24EA60B5-6AFB-4E4C-847A-18518E5872A1}" destId="{C17DC077-74B3-4A43-9F46-220E3905174C}" srcOrd="0" destOrd="0" presId="urn:microsoft.com/office/officeart/2005/8/layout/chevron2"/>
    <dgm:cxn modelId="{EC6C31F5-2FED-44CF-B868-3232B8B94047}" srcId="{363134BC-FCD8-4DC1-8CFC-3B8CA3FB2C06}" destId="{EB8B8BB3-F045-4A4F-B37A-E3601B4150FF}" srcOrd="0" destOrd="0" parTransId="{789C6661-84C0-4DEC-B6E0-358ADE02A3B2}" sibTransId="{7FE356E1-2FBE-4BBD-A651-6023B29ED920}"/>
    <dgm:cxn modelId="{3F4B7D5D-57F3-469A-863A-0C8380E5C260}" srcId="{987C3B18-7EC0-4ABE-9B54-432FDA39DA4A}" destId="{363134BC-FCD8-4DC1-8CFC-3B8CA3FB2C06}" srcOrd="1" destOrd="0" parTransId="{4EF90825-B6E3-421C-B23C-9C1E594E3547}" sibTransId="{D603527B-078A-4496-8670-718A7EF74B98}"/>
    <dgm:cxn modelId="{8EDBC4CE-AF13-4CFE-9224-5E43A1785D16}" srcId="{363134BC-FCD8-4DC1-8CFC-3B8CA3FB2C06}" destId="{807EB79A-035B-4615-A0AD-FF3460442B9D}" srcOrd="1" destOrd="0" parTransId="{A29CC8B9-653D-4037-828C-EDBAE23C0FC2}" sibTransId="{558C3163-1825-4F01-954F-0AAC65972969}"/>
    <dgm:cxn modelId="{5E12C9FD-AE14-47C4-83E7-5EF84E938D5C}" srcId="{DA938B20-900D-4C6D-BF2A-8A35CCC89B6D}" destId="{E5063708-5944-470F-8932-0970D00FBD76}" srcOrd="0" destOrd="0" parTransId="{171B989B-4639-4659-B52D-304C1738B7C6}" sibTransId="{32EA6B4C-C103-443E-A82D-C2C071BC1DFA}"/>
    <dgm:cxn modelId="{329A597B-5307-41DA-B3B4-B959E0EC4851}" srcId="{EE58D524-BD9E-43DA-B634-40CE0415EC80}" destId="{06C96C8C-7409-4ECE-A69C-4FB8AFC580DE}" srcOrd="0" destOrd="0" parTransId="{510B5C28-8035-4C05-B4F0-E8CB734F6C24}" sibTransId="{A5265A2E-9BB5-4815-8A56-D89AC582AF50}"/>
    <dgm:cxn modelId="{A779BC8E-1225-4CFA-AF8D-896ADF1AAD7E}" srcId="{987C3B18-7EC0-4ABE-9B54-432FDA39DA4A}" destId="{DA938B20-900D-4C6D-BF2A-8A35CCC89B6D}" srcOrd="2" destOrd="0" parTransId="{0EFCA6BD-83D8-419B-B9D4-5B2F8A8CAAFC}" sibTransId="{F3D6215F-6ECD-4549-A4FF-25E4FDF6786D}"/>
    <dgm:cxn modelId="{A8C75C21-7F2D-4718-8150-A6FC7EE628A8}" type="presOf" srcId="{06C96C8C-7409-4ECE-A69C-4FB8AFC580DE}" destId="{A91ABF9A-F5C4-4857-A9F6-B5C57664B465}" srcOrd="0" destOrd="0" presId="urn:microsoft.com/office/officeart/2005/8/layout/chevron2"/>
    <dgm:cxn modelId="{6EE29F71-F38B-4ADA-A41D-01DA3D68FBB8}" srcId="{987C3B18-7EC0-4ABE-9B54-432FDA39DA4A}" destId="{EE58D524-BD9E-43DA-B634-40CE0415EC80}" srcOrd="0" destOrd="0" parTransId="{C7AE6F60-84D6-435B-87E4-656F27F801CE}" sibTransId="{F560B1F9-109E-47E4-8521-55287D688161}"/>
    <dgm:cxn modelId="{8A38A8DB-5FBB-4FFF-A521-74D4E04564FE}" srcId="{24EA60B5-6AFB-4E4C-847A-18518E5872A1}" destId="{765A680E-5A13-4094-A928-38DD984E53AB}" srcOrd="1" destOrd="0" parTransId="{58F5BD23-BE54-4A9D-90C8-2823841700C6}" sibTransId="{861486DA-CABE-4840-ABFC-B1C8CF4A375A}"/>
    <dgm:cxn modelId="{CFB149BD-F23B-4A1B-A9B4-BE47B35C863B}" type="presOf" srcId="{807EB79A-035B-4615-A0AD-FF3460442B9D}" destId="{54DA956E-CC59-4797-9B3B-8D326CC735E1}" srcOrd="0" destOrd="1" presId="urn:microsoft.com/office/officeart/2005/8/layout/chevron2"/>
    <dgm:cxn modelId="{A6E3B07F-1916-4A6C-83A4-B48DA17B21D9}" type="presParOf" srcId="{722E56C2-EE22-44D7-85CC-42ECC1DB1910}" destId="{4D1BB752-D6CE-4115-A2CB-A690CC3E88D7}" srcOrd="0" destOrd="0" presId="urn:microsoft.com/office/officeart/2005/8/layout/chevron2"/>
    <dgm:cxn modelId="{3CCB9E68-9FAC-4E7C-88EF-FA900511966B}" type="presParOf" srcId="{4D1BB752-D6CE-4115-A2CB-A690CC3E88D7}" destId="{FC989F0E-76A2-48EE-8FDD-6244241963F8}" srcOrd="0" destOrd="0" presId="urn:microsoft.com/office/officeart/2005/8/layout/chevron2"/>
    <dgm:cxn modelId="{F4AA8E39-7A52-4B40-99E1-C0FCE82DCEC9}" type="presParOf" srcId="{4D1BB752-D6CE-4115-A2CB-A690CC3E88D7}" destId="{A91ABF9A-F5C4-4857-A9F6-B5C57664B465}" srcOrd="1" destOrd="0" presId="urn:microsoft.com/office/officeart/2005/8/layout/chevron2"/>
    <dgm:cxn modelId="{D8612158-ABCD-4FD8-928F-7058581D8589}" type="presParOf" srcId="{722E56C2-EE22-44D7-85CC-42ECC1DB1910}" destId="{C3AC394E-93AF-463E-9047-4B44DB55EE75}" srcOrd="1" destOrd="0" presId="urn:microsoft.com/office/officeart/2005/8/layout/chevron2"/>
    <dgm:cxn modelId="{6543F05B-EA04-4A5F-89B1-8AE85383A19F}" type="presParOf" srcId="{722E56C2-EE22-44D7-85CC-42ECC1DB1910}" destId="{ECA3504B-C24D-4B46-82B9-488FBE9725E7}" srcOrd="2" destOrd="0" presId="urn:microsoft.com/office/officeart/2005/8/layout/chevron2"/>
    <dgm:cxn modelId="{8BAB0B63-D709-4750-84F3-87AD7C6DB930}" type="presParOf" srcId="{ECA3504B-C24D-4B46-82B9-488FBE9725E7}" destId="{EF629B68-1F11-4D6B-A243-30E50087261D}" srcOrd="0" destOrd="0" presId="urn:microsoft.com/office/officeart/2005/8/layout/chevron2"/>
    <dgm:cxn modelId="{7A9F7B03-E4FA-46F8-A889-79E5F30A4967}" type="presParOf" srcId="{ECA3504B-C24D-4B46-82B9-488FBE9725E7}" destId="{54DA956E-CC59-4797-9B3B-8D326CC735E1}" srcOrd="1" destOrd="0" presId="urn:microsoft.com/office/officeart/2005/8/layout/chevron2"/>
    <dgm:cxn modelId="{6939FAE3-D544-4B2F-88AB-FB83D2ED9F1C}" type="presParOf" srcId="{722E56C2-EE22-44D7-85CC-42ECC1DB1910}" destId="{76672527-388C-4665-92B8-4CE44497C7F9}" srcOrd="3" destOrd="0" presId="urn:microsoft.com/office/officeart/2005/8/layout/chevron2"/>
    <dgm:cxn modelId="{9F200976-E4E2-40ED-A137-DD13B875D9D1}" type="presParOf" srcId="{722E56C2-EE22-44D7-85CC-42ECC1DB1910}" destId="{F877AD26-462B-4075-A3D0-AB3B2A786B52}" srcOrd="4" destOrd="0" presId="urn:microsoft.com/office/officeart/2005/8/layout/chevron2"/>
    <dgm:cxn modelId="{B5F05821-345C-47FA-914D-79E03930A804}" type="presParOf" srcId="{F877AD26-462B-4075-A3D0-AB3B2A786B52}" destId="{10C0EB4B-6209-431B-B93C-A4F511A4A817}" srcOrd="0" destOrd="0" presId="urn:microsoft.com/office/officeart/2005/8/layout/chevron2"/>
    <dgm:cxn modelId="{7308BBC3-1C7F-4701-BF07-135F5C7B349C}" type="presParOf" srcId="{F877AD26-462B-4075-A3D0-AB3B2A786B52}" destId="{548F2DDC-DDFB-4A4E-9083-0E900E73C13E}" srcOrd="1" destOrd="0" presId="urn:microsoft.com/office/officeart/2005/8/layout/chevron2"/>
    <dgm:cxn modelId="{9B9EE86A-405B-49C4-A43D-7E5712F6B7F7}" type="presParOf" srcId="{722E56C2-EE22-44D7-85CC-42ECC1DB1910}" destId="{2FFFE6D1-D072-408A-95F9-53EFE4573F93}" srcOrd="5" destOrd="0" presId="urn:microsoft.com/office/officeart/2005/8/layout/chevron2"/>
    <dgm:cxn modelId="{8764248C-F8FB-424C-85CB-73EE0E44D484}" type="presParOf" srcId="{722E56C2-EE22-44D7-85CC-42ECC1DB1910}" destId="{336F82EE-F21F-4B83-AE4E-93F7E890CECE}" srcOrd="6" destOrd="0" presId="urn:microsoft.com/office/officeart/2005/8/layout/chevron2"/>
    <dgm:cxn modelId="{FBCF5628-14CA-4D3D-984C-7F6D34E62474}" type="presParOf" srcId="{336F82EE-F21F-4B83-AE4E-93F7E890CECE}" destId="{C17DC077-74B3-4A43-9F46-220E3905174C}" srcOrd="0" destOrd="0" presId="urn:microsoft.com/office/officeart/2005/8/layout/chevron2"/>
    <dgm:cxn modelId="{79ED7895-9B5B-407A-8E8C-14B9006A694A}" type="presParOf" srcId="{336F82EE-F21F-4B83-AE4E-93F7E890CECE}" destId="{0906764C-BD20-491E-948B-F5425A4D1E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89F0E-76A2-48EE-8FDD-6244241963F8}">
      <dsp:nvSpPr>
        <dsp:cNvPr id="0" name=""/>
        <dsp:cNvSpPr/>
      </dsp:nvSpPr>
      <dsp:spPr>
        <a:xfrm rot="5400000">
          <a:off x="10962" y="168044"/>
          <a:ext cx="1026797" cy="10265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295" endPos="92000" dist="1016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Оценка</a:t>
          </a:r>
          <a:endParaRPr lang="ru-RU" sz="1600" b="1" kern="1200" dirty="0"/>
        </a:p>
      </dsp:txBody>
      <dsp:txXfrm rot="-5400000">
        <a:off x="11071" y="681227"/>
        <a:ext cx="1026581" cy="216"/>
      </dsp:txXfrm>
    </dsp:sp>
    <dsp:sp modelId="{A91ABF9A-F5C4-4857-A9F6-B5C57664B465}">
      <dsp:nvSpPr>
        <dsp:cNvPr id="0" name=""/>
        <dsp:cNvSpPr/>
      </dsp:nvSpPr>
      <dsp:spPr>
        <a:xfrm rot="5400000">
          <a:off x="4015908" y="-3007788"/>
          <a:ext cx="971835" cy="6987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6213" marR="0" lvl="1" indent="-176213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kern="1200" dirty="0" smtClean="0"/>
            <a:t>Оценка научного потенциала профессорско-преподавательского состава Костанайского государственного университета им. А. Байтурсынова</a:t>
          </a:r>
          <a:endParaRPr lang="ru-RU" kern="1200" dirty="0"/>
        </a:p>
      </dsp:txBody>
      <dsp:txXfrm rot="-5400000">
        <a:off x="1008117" y="47444"/>
        <a:ext cx="6939977" cy="876953"/>
      </dsp:txXfrm>
    </dsp:sp>
    <dsp:sp modelId="{EF629B68-1F11-4D6B-A243-30E50087261D}">
      <dsp:nvSpPr>
        <dsp:cNvPr id="0" name=""/>
        <dsp:cNvSpPr/>
      </dsp:nvSpPr>
      <dsp:spPr>
        <a:xfrm rot="5400000">
          <a:off x="-192622" y="1336638"/>
          <a:ext cx="1482059" cy="1074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295" endPos="92000" dist="1016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Разработка стратегии</a:t>
          </a:r>
          <a:endParaRPr lang="ru-RU" sz="1600" b="1" kern="1200" dirty="0"/>
        </a:p>
      </dsp:txBody>
      <dsp:txXfrm rot="-5400000">
        <a:off x="11072" y="1670282"/>
        <a:ext cx="1074673" cy="407386"/>
      </dsp:txXfrm>
    </dsp:sp>
    <dsp:sp modelId="{54DA956E-CC59-4797-9B3B-8D326CC735E1}">
      <dsp:nvSpPr>
        <dsp:cNvPr id="0" name=""/>
        <dsp:cNvSpPr/>
      </dsp:nvSpPr>
      <dsp:spPr>
        <a:xfrm rot="5400000">
          <a:off x="4067228" y="-1907011"/>
          <a:ext cx="1211284" cy="718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Определение целей и задач, разработка направлений фундаментальных исследований, план мероприятий;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Формирование научно-исследовательских групп по направлениям исследований</a:t>
          </a:r>
          <a:endParaRPr lang="ru-RU" sz="2000" b="1" kern="1200" dirty="0"/>
        </a:p>
      </dsp:txBody>
      <dsp:txXfrm rot="-5400000">
        <a:off x="1080096" y="1139251"/>
        <a:ext cx="7126418" cy="1093024"/>
      </dsp:txXfrm>
    </dsp:sp>
    <dsp:sp modelId="{10C0EB4B-6209-431B-B93C-A4F511A4A817}">
      <dsp:nvSpPr>
        <dsp:cNvPr id="0" name=""/>
        <dsp:cNvSpPr/>
      </dsp:nvSpPr>
      <dsp:spPr>
        <a:xfrm rot="5400000">
          <a:off x="-94213" y="2742492"/>
          <a:ext cx="1198653" cy="988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295" endPos="92000" dist="1016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KPI</a:t>
          </a:r>
          <a:endParaRPr lang="ru-RU" sz="2000" b="1" kern="1200" dirty="0"/>
        </a:p>
      </dsp:txBody>
      <dsp:txXfrm rot="-5400000">
        <a:off x="11072" y="3131249"/>
        <a:ext cx="988084" cy="210569"/>
      </dsp:txXfrm>
    </dsp:sp>
    <dsp:sp modelId="{548F2DDC-DDFB-4A4E-9083-0E900E73C13E}">
      <dsp:nvSpPr>
        <dsp:cNvPr id="0" name=""/>
        <dsp:cNvSpPr/>
      </dsp:nvSpPr>
      <dsp:spPr>
        <a:xfrm rot="5400000">
          <a:off x="4127651" y="-599235"/>
          <a:ext cx="1095861" cy="7334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Реализация плана  мероприятий (подготовка проектных заявок, контроль, мониторинг, коммуникации; публикации в рейтинговых базах;  организация и участие в  научных мероприятиях)</a:t>
          </a:r>
          <a:endParaRPr lang="ru-RU" sz="2000" b="1" kern="1200" dirty="0"/>
        </a:p>
      </dsp:txBody>
      <dsp:txXfrm rot="-5400000">
        <a:off x="1008135" y="2573777"/>
        <a:ext cx="7281397" cy="988869"/>
      </dsp:txXfrm>
    </dsp:sp>
    <dsp:sp modelId="{C17DC077-74B3-4A43-9F46-220E3905174C}">
      <dsp:nvSpPr>
        <dsp:cNvPr id="0" name=""/>
        <dsp:cNvSpPr/>
      </dsp:nvSpPr>
      <dsp:spPr>
        <a:xfrm rot="5400000">
          <a:off x="-115704" y="3861204"/>
          <a:ext cx="1439077" cy="12076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Функции</a:t>
          </a:r>
          <a:endParaRPr lang="ru-RU" sz="1800" b="1" kern="1200" dirty="0"/>
        </a:p>
      </dsp:txBody>
      <dsp:txXfrm rot="-5400000">
        <a:off x="3" y="4349331"/>
        <a:ext cx="1207665" cy="231412"/>
      </dsp:txXfrm>
    </dsp:sp>
    <dsp:sp modelId="{0906764C-BD20-491E-948B-F5425A4D1E1B}">
      <dsp:nvSpPr>
        <dsp:cNvPr id="0" name=""/>
        <dsp:cNvSpPr/>
      </dsp:nvSpPr>
      <dsp:spPr>
        <a:xfrm rot="5400000">
          <a:off x="4350163" y="618406"/>
          <a:ext cx="920971" cy="7172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Принятие управленческих решений;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оценка эффективности деятельности подразделений  </a:t>
          </a:r>
          <a:endParaRPr lang="ru-RU" sz="2000" b="1" kern="1200" dirty="0"/>
        </a:p>
      </dsp:txBody>
      <dsp:txXfrm rot="-5400000">
        <a:off x="1224155" y="3789372"/>
        <a:ext cx="7128029" cy="831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02895-26DC-4985-A009-7DA828745E4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543E-266B-4F10-AD73-71E0A0F2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419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74EE-C7B4-44D4-8720-1E5866C6B035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953A1-1C58-41F2-AA25-63063183C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369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2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67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3EB1-EA61-46E7-A3B8-43BA9A17222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40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B505-8FC9-41B3-967D-E2567682BE0E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8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DD39-A186-4FF8-8A72-BE403AA6642F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6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21-B4D1-46EB-8799-6499A509CA3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7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EEEA-CECA-490B-B2C8-F3690F646D45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9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CC77-7910-42DE-9504-4D65BD64CBDA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1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E32-9634-4E26-B4FD-A085F851E13A}" type="datetime1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2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AE9A-AF85-4891-BDA3-8EA22EA158F9}" type="datetime1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3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1417-802F-4858-A285-713AF6384DBC}" type="datetime1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7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850E-7AA6-496C-8D96-9B51DBA8E2FF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8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951A-0C2E-4475-BF1A-9ACAC050EB80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7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9B47-F64F-46DD-AA96-F445D3F9E6F0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A2E0-B58F-469A-9182-1E8A05D08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Картинки по запросу &quot;мон рк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641710" cy="103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&quot;кгу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71" y="521117"/>
            <a:ext cx="1036956" cy="10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352928" cy="168604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О ПЕРСПЕКТИВАХ  ФИНАНСИРУЕМЫХ НАУЧНО-ИССЛЕДОВАТЕЛЬСКИХ И ОПЫТНО-КОНСТРУКТОРСКИХ РАБОТ, КОММЕРЦИАЛИЗАЦИИ ПОЛУЧЕННЫХ РЕЗУЛЬТАТОВ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5" y="4653136"/>
            <a:ext cx="5112569" cy="972108"/>
          </a:xfrm>
        </p:spPr>
        <p:txBody>
          <a:bodyPr>
            <a:normAutofit/>
          </a:bodyPr>
          <a:lstStyle/>
          <a:p>
            <a:pPr algn="just"/>
            <a:r>
              <a:rPr lang="ru-RU" sz="23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Исмуратова Галия Суиндиковна</a:t>
            </a:r>
          </a:p>
          <a:p>
            <a:pPr algn="just"/>
            <a:r>
              <a:rPr lang="ru-RU" sz="23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д.э.н., профессор</a:t>
            </a:r>
            <a:endParaRPr lang="ru-RU" sz="23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6672"/>
            <a:ext cx="74583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Calibri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ea typeface="Calibri"/>
                <a:cs typeface="Times New Roman" panose="02020603050405020304" pitchFamily="18" charset="0"/>
              </a:rPr>
              <a:t>КОСТАНАЙСКИЙ ГОСУДАРСТВЕННЫЙ УНИВЕРСИТЕТ ИМ. А. БАЙТУРСЫНОВА</a:t>
            </a:r>
            <a:endParaRPr lang="ru-RU" b="1" dirty="0" smtClean="0">
              <a:effectLst/>
              <a:latin typeface="+mj-lt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Calibri"/>
                <a:cs typeface="Times New Roman" panose="02020603050405020304" pitchFamily="18" charset="0"/>
              </a:rPr>
              <a:t>ИНСТИТУТ ФУНДАМЕНТАЛЬНЫХ ИССЛЕДОВАНИЙ</a:t>
            </a:r>
            <a:endParaRPr lang="ru-RU" dirty="0">
              <a:latin typeface="+mj-lt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F6A-21C2-4C70-81C1-1D7837B66C64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1</a:t>
            </a:fld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41531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Картинки по запросу &quot;кгу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50" y="4053052"/>
            <a:ext cx="2418697" cy="17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6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Критерий присуждения – Что оценивается?</a:t>
            </a:r>
            <a:endParaRPr lang="ru-RU" sz="2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21-B4D1-46EB-8799-6499A509CA3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10</a:t>
            </a:fld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6" y="1268760"/>
            <a:ext cx="8743949" cy="294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5932" y="4658072"/>
            <a:ext cx="8066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Для  принятия решения о финансировании проектная заявка должна получить минимум 60 баллов всего (из них минимум 15 баллов по критерию «Соответствие»)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98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497"/>
            <a:ext cx="8964488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Планирование проектных заявок по программе Жан Моне, тыс. евро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234058"/>
              </p:ext>
            </p:extLst>
          </p:nvPr>
        </p:nvGraphicFramePr>
        <p:xfrm>
          <a:off x="323528" y="476672"/>
          <a:ext cx="8445623" cy="5745175"/>
        </p:xfrm>
        <a:graphic>
          <a:graphicData uri="http://schemas.openxmlformats.org/drawingml/2006/table">
            <a:tbl>
              <a:tblPr firstRow="1" firstCol="1" bandRow="1"/>
              <a:tblGrid>
                <a:gridCol w="473841"/>
                <a:gridCol w="4477337"/>
                <a:gridCol w="2069149"/>
                <a:gridCol w="1425296"/>
              </a:tblGrid>
              <a:tr h="17973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кафедры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Заведующий кафедрой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заявки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Экономики финансов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Кенжебекова Д.С.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Бухгалтерского учёта и управления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Ладаненко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Е.И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Гражданского </a:t>
                      </a: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права и процесса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Хакимова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Уголовного права и процесса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Гарашова Л.Н.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еории государства и права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Шунаева С.М.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еории языков и литературы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Ахметова Б.З.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сихологии и педагогики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Саткангулова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Г.Ж.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ностранной филологии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Жабаева С.С.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Журналистики и коммуникационного менеджмента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Жусупова  А.М.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15-25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Иностранных языков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Радчук О.А.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15-25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стории Казахстана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Тойматаев  Д.Б.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Программного обеспечения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Салыкова О.С.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Математики и физики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Утемисова А.А.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Информационных систем и информатики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Кузенбаев   Б.А.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Агрономии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Карасева В.М.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Биологии и экологии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Дрюк О.В.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Технологии переработки и стандартизации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Юнусова Г.Б.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Физической и спортивной подготовки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Танабаев Д.А.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Машиностроения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Верещагин О.С.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Электроэнергетики</a:t>
                      </a: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Кошкин И.В.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Машин тракторов и автомобилей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Гаврилов  Н.В.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Ветеринарной санитарии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Кауменов Н.С.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Ветеринарной медицины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Аубакиров М.Ж.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Технологии производства продуктов животноводства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Шайкамал Г.И.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23-35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21-B4D1-46EB-8799-6499A509CA3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solidFill>
                  <a:prstClr val="black"/>
                </a:solidFill>
              </a:rPr>
              <a:t>Планирование проектных заявок по программе Жан </a:t>
            </a:r>
            <a:r>
              <a:rPr lang="ru-RU" sz="2200" b="1" dirty="0" smtClean="0">
                <a:solidFill>
                  <a:prstClr val="black"/>
                </a:solidFill>
              </a:rPr>
              <a:t>Моне под руководством учёных со степенью доктора наук, </a:t>
            </a:r>
            <a:br>
              <a:rPr lang="ru-RU" sz="2200" b="1" dirty="0" smtClean="0">
                <a:solidFill>
                  <a:prstClr val="black"/>
                </a:solidFill>
              </a:rPr>
            </a:br>
            <a:r>
              <a:rPr lang="ru-RU" sz="2200" b="1" dirty="0" smtClean="0">
                <a:solidFill>
                  <a:prstClr val="black"/>
                </a:solidFill>
              </a:rPr>
              <a:t>тыс</a:t>
            </a:r>
            <a:r>
              <a:rPr lang="ru-RU" sz="2200" b="1" dirty="0">
                <a:solidFill>
                  <a:prstClr val="black"/>
                </a:solidFill>
              </a:rPr>
              <a:t>. евро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103713"/>
              </p:ext>
            </p:extLst>
          </p:nvPr>
        </p:nvGraphicFramePr>
        <p:xfrm>
          <a:off x="395536" y="1412776"/>
          <a:ext cx="8149531" cy="4009716"/>
        </p:xfrm>
        <a:graphic>
          <a:graphicData uri="http://schemas.openxmlformats.org/drawingml/2006/table">
            <a:tbl>
              <a:tblPr firstRow="1" firstCol="1" bandRow="1"/>
              <a:tblGrid>
                <a:gridCol w="574824"/>
                <a:gridCol w="4537744"/>
                <a:gridCol w="3036963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Научные руководители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заявки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Дощанова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Алма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Иргибаевна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Жиентаев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Сансызбай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Мухаметкалиевич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Кушнир Валентина Геннадьевна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Абсадыков Алмасбек  Ахметбекович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Айтмухамбетов Айдар Абаевич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Кальнаус Владимир Иванович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Колдыбаев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Сафар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Абдугалиевич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Курманов Аяп Конлямжаевич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Лёгкий Дмитрий Максимович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Мустафин Муафик Каметаевич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Найманов Доскали Курмашевич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Пионтковский Валентин Иванович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Тегза Александра Алексеевна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Исмуратова Галия Суиндиковна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23-35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21-B4D1-46EB-8799-6499A509CA3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12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589240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38 </a:t>
            </a:r>
            <a:r>
              <a:rPr lang="ru-RU" dirty="0"/>
              <a:t>заявок * 20 тыс. евро = </a:t>
            </a:r>
            <a:r>
              <a:rPr lang="ru-RU" dirty="0" smtClean="0"/>
              <a:t>760 </a:t>
            </a:r>
            <a:r>
              <a:rPr lang="ru-RU" dirty="0"/>
              <a:t>тыс. евро</a:t>
            </a:r>
          </a:p>
        </p:txBody>
      </p:sp>
    </p:spTree>
    <p:extLst>
      <p:ext uri="{BB962C8B-B14F-4D97-AF65-F5344CB8AC3E}">
        <p14:creationId xmlns:p14="http://schemas.microsoft.com/office/powerpoint/2010/main" val="164637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Механизм разработки последовательных шагов, определение  задач, функций, выходной результат рабочего процесса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1"/>
            <a:ext cx="8085584" cy="79208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21-B4D1-46EB-8799-6499A509CA3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74661223"/>
              </p:ext>
            </p:extLst>
          </p:nvPr>
        </p:nvGraphicFramePr>
        <p:xfrm>
          <a:off x="539552" y="1340768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12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Приоритетные направления научных исследований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133B-4EE4-4E9B-9AB3-E52DCCBF02E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28"/>
            <a:ext cx="9127557" cy="683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77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Старт мероприятий </a:t>
            </a:r>
            <a:r>
              <a:rPr lang="ru-RU" sz="2400" b="1" dirty="0" smtClean="0"/>
              <a:t>посвящённых 150-летнему юбилею  Ахмета Байтурсынова, под  девизом  «Если для народа главное богатство – здоровье, то главные богатства для души – знания и искусство … (А.Байтурсынов</a:t>
            </a:r>
            <a:r>
              <a:rPr lang="ru-RU" sz="2400" b="1" dirty="0" smtClean="0"/>
              <a:t>)» 2019-2020 учебный год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16974"/>
              </p:ext>
            </p:extLst>
          </p:nvPr>
        </p:nvGraphicFramePr>
        <p:xfrm>
          <a:off x="251519" y="1628800"/>
          <a:ext cx="8712969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2078322"/>
                <a:gridCol w="2637872"/>
                <a:gridCol w="2652725"/>
                <a:gridCol w="1344050"/>
              </a:tblGrid>
              <a:tr h="585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Формат мероприятия 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Ответственные  исполнители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7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исполнения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n-lt"/>
                          <a:ea typeface="Calibri"/>
                          <a:cs typeface="Times New Roman"/>
                        </a:rPr>
                        <a:t>Одно любое публичное мероприятие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круглые столы, театральные постановки, интеллектуальные викторины, литературный челлендж  и т.д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Фамилия, имя, отчество; контактный телефон; электронная почта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час, день, месяц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Публикация одной статьи в </a:t>
                      </a:r>
                      <a:r>
                        <a:rPr lang="ru-RU" sz="17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3i</a:t>
                      </a:r>
                      <a:r>
                        <a:rPr lang="ru-RU" sz="17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n-lt"/>
                          <a:ea typeface="Calibri"/>
                          <a:cs typeface="Times New Roman"/>
                        </a:rPr>
                        <a:t>Оформление в соответствии с требованиями журнала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n-lt"/>
                          <a:ea typeface="Calibri"/>
                          <a:cs typeface="Times New Roman"/>
                        </a:rPr>
                        <a:t>Фамилия, имя, отчество автора; контактный телефон; электронная почта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Номер журнала, дата выпуска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n-lt"/>
                          <a:ea typeface="Calibri"/>
                          <a:cs typeface="Times New Roman"/>
                        </a:rPr>
                        <a:t>Публикация одной статьи в любом издании Казахстана или ближнего и дальнего зарубежья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Название издания, оформление в соответствии с требованиями издания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+mn-lt"/>
                          <a:ea typeface="Calibri"/>
                          <a:cs typeface="Times New Roman"/>
                        </a:rPr>
                        <a:t>Фамилия, имя, отчество автора, группы авторов; контактный телефон; электронная почта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Номер издания, дата выпуска</a:t>
                      </a:r>
                    </a:p>
                  </a:txBody>
                  <a:tcPr marL="52532" marR="52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21-B4D1-46EB-8799-6499A509CA3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5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prstClr val="black"/>
                </a:solidFill>
              </a:rPr>
              <a:t>Старт мероприятий посвящённых 150-летнему юбилею  Ахмета Байтурсынова, под  девизом  «Если для народа главное богатство – здоровье, то главные богатства для души – знания и искусство … (А.Байтурсынов)» 2019-2020 учебный год</a:t>
            </a:r>
            <a:endParaRPr lang="ru-RU" sz="2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137061"/>
              </p:ext>
            </p:extLst>
          </p:nvPr>
        </p:nvGraphicFramePr>
        <p:xfrm>
          <a:off x="323528" y="1484784"/>
          <a:ext cx="8568951" cy="4925441"/>
        </p:xfrm>
        <a:graphic>
          <a:graphicData uri="http://schemas.openxmlformats.org/drawingml/2006/table">
            <a:tbl>
              <a:tblPr firstRow="1" firstCol="1" bandRow="1"/>
              <a:tblGrid>
                <a:gridCol w="3672408"/>
                <a:gridCol w="1731942"/>
                <a:gridCol w="1842767"/>
                <a:gridCol w="1321834"/>
              </a:tblGrid>
              <a:tr h="5154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Формат мероприятия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Ответственные  исполнители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Срок исполнения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Объявить студенческий конкурс, на лучший видеоролик,  посвящённый 150-летнему юбилею  Ахмета Байтурсынова под  девизом  «Если для народа главное богатство – здоровье, то главные богатства для души – знания и искусство … (А.Байтурсынов)»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Объем не меньше 1 минуты, формат произвольный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Фамилия, имя, отчество автора ролика;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контактный телефон; электронная почта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Дата выпуска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Объявить среди студентов, магистрантов конкурс на лучшую научную работу, посвящённую </a:t>
                      </a:r>
                      <a:r>
                        <a:rPr lang="ru-RU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150-летнему юбилею  Ахмета Байтурсынова под  девизом  «Если для народа главное богатство – здоровье, то главные богатства для души – знания и искусство … (А.Байтурсынов)»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Статья, монография, другой формат издания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Фамилия, имя, отчество автора ролика;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контактный телефон; электронная почта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Дата выпуска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21-B4D1-46EB-8799-6499A509CA3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9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16" y="4293096"/>
            <a:ext cx="2807563" cy="18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23" y="2081064"/>
            <a:ext cx="2815314" cy="22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266928" cy="12821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/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/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 smtClean="0">
                <a:solidFill>
                  <a:srgbClr val="000000"/>
                </a:solidFill>
              </a:rPr>
              <a:t>Программа </a:t>
            </a:r>
            <a:r>
              <a:rPr lang="ru-RU" sz="2400" b="1" dirty="0">
                <a:solidFill>
                  <a:srgbClr val="000000"/>
                </a:solidFill>
              </a:rPr>
              <a:t>Жан Моне: как она работает</a:t>
            </a:r>
            <a:r>
              <a:rPr lang="ru-RU" sz="2400" b="1" dirty="0" smtClean="0">
                <a:solidFill>
                  <a:srgbClr val="000000"/>
                </a:solidFill>
              </a:rPr>
              <a:t>?  Самостоятельное действие в рамках программы Эразмус +</a:t>
            </a:r>
            <a:r>
              <a:rPr lang="ru-RU" sz="2400" dirty="0">
                <a:solidFill>
                  <a:srgbClr val="000000"/>
                </a:solidFill>
              </a:rPr>
              <a:t/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21-B4D1-46EB-8799-6499A509CA3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6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340768"/>
            <a:ext cx="6073696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Предоставление </a:t>
            </a:r>
            <a:r>
              <a:rPr lang="ru-RU" sz="2400" b="1" dirty="0">
                <a:solidFill>
                  <a:srgbClr val="000000"/>
                </a:solidFill>
              </a:rPr>
              <a:t>грантов на проекты </a:t>
            </a:r>
            <a:r>
              <a:rPr lang="ru-RU" sz="2400" dirty="0">
                <a:solidFill>
                  <a:srgbClr val="000000"/>
                </a:solidFill>
              </a:rPr>
              <a:t>с целью продвижения наилучшей </a:t>
            </a:r>
            <a:r>
              <a:rPr lang="ru-RU" sz="2400" dirty="0" smtClean="0">
                <a:solidFill>
                  <a:srgbClr val="000000"/>
                </a:solidFill>
              </a:rPr>
              <a:t>научно-исследовательской практики </a:t>
            </a:r>
            <a:r>
              <a:rPr lang="ru-RU" sz="2400" dirty="0">
                <a:solidFill>
                  <a:srgbClr val="000000"/>
                </a:solidFill>
              </a:rPr>
              <a:t>через: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Преподавание и научное исследование </a:t>
            </a:r>
            <a:r>
              <a:rPr lang="ru-RU" sz="2400" dirty="0" smtClean="0">
                <a:solidFill>
                  <a:srgbClr val="000000"/>
                </a:solidFill>
              </a:rPr>
              <a:t>(модули, кафедры, центры передового опыта</a:t>
            </a:r>
            <a:r>
              <a:rPr lang="ru-RU" sz="2400" dirty="0">
                <a:solidFill>
                  <a:srgbClr val="000000"/>
                </a:solidFill>
              </a:rPr>
              <a:t>)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Политический диалог с академической средой </a:t>
            </a:r>
            <a:r>
              <a:rPr lang="ru-RU" sz="2400" dirty="0" smtClean="0">
                <a:solidFill>
                  <a:srgbClr val="000000"/>
                </a:solidFill>
              </a:rPr>
              <a:t>(сети, проекты</a:t>
            </a:r>
            <a:r>
              <a:rPr lang="ru-RU" sz="2400" dirty="0">
                <a:solidFill>
                  <a:srgbClr val="000000"/>
                </a:solidFill>
              </a:rPr>
              <a:t>)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Поддержка </a:t>
            </a:r>
            <a:r>
              <a:rPr lang="ru-RU" sz="2400" b="1" dirty="0">
                <a:solidFill>
                  <a:srgbClr val="000000"/>
                </a:solidFill>
              </a:rPr>
              <a:t>деятельности институтов или </a:t>
            </a:r>
            <a:r>
              <a:rPr lang="ru-RU" sz="2400" b="1" dirty="0" smtClean="0">
                <a:solidFill>
                  <a:srgbClr val="000000"/>
                </a:solidFill>
              </a:rPr>
              <a:t>ассоциаций </a:t>
            </a:r>
            <a:r>
              <a:rPr lang="ru-RU" sz="2400" dirty="0" smtClean="0">
                <a:solidFill>
                  <a:srgbClr val="000000"/>
                </a:solidFill>
              </a:rPr>
              <a:t>(это могут быть совместные исследования охватывающие нескольких регионов, государств)</a:t>
            </a:r>
          </a:p>
          <a:p>
            <a:pPr marL="0" indent="0" algn="just">
              <a:buNone/>
            </a:pPr>
            <a:r>
              <a:rPr lang="ru-RU" sz="2400" b="1" dirty="0" smtClean="0"/>
              <a:t>Результат: </a:t>
            </a:r>
            <a:r>
              <a:rPr lang="ru-RU" sz="2400" dirty="0" smtClean="0"/>
              <a:t>Научно-практическое  исследование Европы и Европейского Союза в целом с особым акцентом на процесс европейской интеграции в аспектах как внутреннего, так и внешнего характера</a:t>
            </a:r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8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Направления научно-практических исследований программы Жан Моне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1125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ЕС </a:t>
            </a:r>
            <a:r>
              <a:rPr lang="ru-RU" sz="2400" b="1" dirty="0">
                <a:solidFill>
                  <a:srgbClr val="000000"/>
                </a:solidFill>
              </a:rPr>
              <a:t>и сравнительное регионоведение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Исследования </a:t>
            </a:r>
            <a:r>
              <a:rPr lang="ru-RU" sz="2400" b="1" dirty="0">
                <a:solidFill>
                  <a:srgbClr val="000000"/>
                </a:solidFill>
              </a:rPr>
              <a:t>в области коммуникации и информации ЕС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Экономические </a:t>
            </a:r>
            <a:r>
              <a:rPr lang="ru-RU" sz="2400" b="1" dirty="0">
                <a:solidFill>
                  <a:srgbClr val="000000"/>
                </a:solidFill>
              </a:rPr>
              <a:t>исследования ЕС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Исторические </a:t>
            </a:r>
            <a:r>
              <a:rPr lang="ru-RU" sz="2400" b="1" dirty="0">
                <a:solidFill>
                  <a:srgbClr val="000000"/>
                </a:solidFill>
              </a:rPr>
              <a:t>исследования ЕС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Исследования </a:t>
            </a:r>
            <a:r>
              <a:rPr lang="ru-RU" sz="2400" b="1" dirty="0">
                <a:solidFill>
                  <a:srgbClr val="000000"/>
                </a:solidFill>
              </a:rPr>
              <a:t>межкультурного диалога ЕС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Междисциплинарные </a:t>
            </a:r>
            <a:r>
              <a:rPr lang="ru-RU" sz="2400" b="1" dirty="0">
                <a:solidFill>
                  <a:srgbClr val="000000"/>
                </a:solidFill>
              </a:rPr>
              <a:t>исследования ЕС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Исследования </a:t>
            </a:r>
            <a:r>
              <a:rPr lang="ru-RU" sz="2400" b="1" dirty="0">
                <a:solidFill>
                  <a:srgbClr val="000000"/>
                </a:solidFill>
              </a:rPr>
              <a:t>международных отношений и дипломатии ЕС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Юридические </a:t>
            </a:r>
            <a:r>
              <a:rPr lang="ru-RU" sz="2400" b="1" dirty="0">
                <a:solidFill>
                  <a:srgbClr val="000000"/>
                </a:solidFill>
              </a:rPr>
              <a:t>науки ЕС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Политические </a:t>
            </a:r>
            <a:r>
              <a:rPr lang="ru-RU" sz="2400" b="1" dirty="0">
                <a:solidFill>
                  <a:srgbClr val="000000"/>
                </a:solidFill>
              </a:rPr>
              <a:t>и административные вопросы ЕС</a:t>
            </a:r>
          </a:p>
          <a:p>
            <a:r>
              <a:rPr lang="ru-RU" sz="2400" b="1" dirty="0" smtClean="0"/>
              <a:t>Естественные </a:t>
            </a:r>
            <a:r>
              <a:rPr lang="ru-RU" sz="2400" b="1" dirty="0"/>
              <a:t>науки, </a:t>
            </a:r>
            <a:r>
              <a:rPr lang="ru-RU" sz="2400" b="1" dirty="0" smtClean="0"/>
              <a:t>экологические  исследования</a:t>
            </a:r>
            <a:r>
              <a:rPr lang="ru-RU" sz="2400" b="1" dirty="0"/>
              <a:t>, глобальные исследования и т.д.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21-B4D1-46EB-8799-6499A509CA3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7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/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/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 smtClean="0">
                <a:solidFill>
                  <a:srgbClr val="000000"/>
                </a:solidFill>
              </a:rPr>
              <a:t>Как </a:t>
            </a:r>
            <a:r>
              <a:rPr lang="ru-RU" sz="2400" b="1" dirty="0">
                <a:solidFill>
                  <a:srgbClr val="000000"/>
                </a:solidFill>
              </a:rPr>
              <a:t>подать заявку</a:t>
            </a:r>
            <a:r>
              <a:rPr lang="ru-RU" sz="2400" b="1" dirty="0" smtClean="0">
                <a:solidFill>
                  <a:srgbClr val="000000"/>
                </a:solidFill>
              </a:rPr>
              <a:t>?</a:t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/>
            </a:r>
            <a:br>
              <a:rPr lang="ru-RU" sz="2400" dirty="0">
                <a:solidFill>
                  <a:srgbClr val="00000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5770984" cy="57606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Заявки подаются напрямую в Исполнительное Агентство Европейского Союза (</a:t>
            </a:r>
            <a:r>
              <a:rPr lang="en-US" dirty="0" err="1">
                <a:solidFill>
                  <a:srgbClr val="000000"/>
                </a:solidFill>
              </a:rPr>
              <a:t>EACEA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Заявители из любой страны мира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Заявители: вузы </a:t>
            </a:r>
            <a:r>
              <a:rPr lang="ru-RU" dirty="0">
                <a:solidFill>
                  <a:srgbClr val="000000"/>
                </a:solidFill>
              </a:rPr>
              <a:t>или организации, активные  в области дисциплин связанных с </a:t>
            </a:r>
            <a:r>
              <a:rPr lang="ru-RU" dirty="0" err="1">
                <a:solidFill>
                  <a:srgbClr val="000000"/>
                </a:solidFill>
              </a:rPr>
              <a:t>EС</a:t>
            </a:r>
            <a:r>
              <a:rPr lang="ru-RU" dirty="0">
                <a:solidFill>
                  <a:srgbClr val="000000"/>
                </a:solidFill>
              </a:rPr>
              <a:t>, в зависимости от типа действия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Требуется </a:t>
            </a:r>
            <a:r>
              <a:rPr lang="ru-RU" dirty="0">
                <a:solidFill>
                  <a:srgbClr val="000000"/>
                </a:solidFill>
              </a:rPr>
              <a:t>участие только одного вуза-заявителя (кроме Сетей)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Подача </a:t>
            </a:r>
            <a:r>
              <a:rPr lang="ru-RU" dirty="0">
                <a:solidFill>
                  <a:srgbClr val="000000"/>
                </a:solidFill>
              </a:rPr>
              <a:t>заявки в виде электронной формы </a:t>
            </a:r>
            <a:r>
              <a:rPr lang="ru-RU" dirty="0" smtClean="0">
                <a:solidFill>
                  <a:srgbClr val="000000"/>
                </a:solidFill>
              </a:rPr>
              <a:t>и трёх приложений</a:t>
            </a:r>
            <a:r>
              <a:rPr lang="ru-RU" dirty="0">
                <a:solidFill>
                  <a:srgbClr val="000000"/>
                </a:solidFill>
              </a:rPr>
              <a:t>: (Описание проекта, Бюджет </a:t>
            </a:r>
            <a:r>
              <a:rPr lang="ru-RU" dirty="0" smtClean="0">
                <a:solidFill>
                  <a:srgbClr val="000000"/>
                </a:solidFill>
              </a:rPr>
              <a:t>и Декларация</a:t>
            </a:r>
            <a:r>
              <a:rPr lang="ru-RU" dirty="0">
                <a:solidFill>
                  <a:srgbClr val="000000"/>
                </a:solidFill>
              </a:rPr>
              <a:t>)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Портал участников  / </a:t>
            </a:r>
            <a:r>
              <a:rPr lang="ru-RU" dirty="0">
                <a:solidFill>
                  <a:srgbClr val="000000"/>
                </a:solidFill>
              </a:rPr>
              <a:t>Идентификационный код участника (</a:t>
            </a:r>
            <a:r>
              <a:rPr lang="ru-RU" dirty="0" err="1">
                <a:solidFill>
                  <a:srgbClr val="000000"/>
                </a:solidFill>
              </a:rPr>
              <a:t>PIC</a:t>
            </a:r>
            <a:r>
              <a:rPr lang="ru-RU" dirty="0">
                <a:solidFill>
                  <a:srgbClr val="000000"/>
                </a:solidFill>
              </a:rPr>
              <a:t>)</a:t>
            </a:r>
          </a:p>
          <a:p>
            <a:endParaRPr lang="ru-RU" dirty="0"/>
          </a:p>
          <a:p>
            <a:r>
              <a:rPr lang="en-US" dirty="0"/>
              <a:t>http://</a:t>
            </a:r>
            <a:r>
              <a:rPr lang="en-US" dirty="0" err="1"/>
              <a:t>ec.europa.eu</a:t>
            </a:r>
            <a:r>
              <a:rPr lang="en-US" dirty="0"/>
              <a:t>/</a:t>
            </a:r>
            <a:r>
              <a:rPr lang="en-US" dirty="0" err="1"/>
              <a:t>programmes</a:t>
            </a:r>
            <a:r>
              <a:rPr lang="en-US" dirty="0"/>
              <a:t>/</a:t>
            </a:r>
            <a:r>
              <a:rPr lang="en-US" dirty="0" err="1"/>
              <a:t>erasmus</a:t>
            </a:r>
            <a:r>
              <a:rPr lang="en-US" dirty="0"/>
              <a:t>-plus/</a:t>
            </a:r>
            <a:r>
              <a:rPr lang="en-US" dirty="0" err="1"/>
              <a:t>resources_en</a:t>
            </a:r>
            <a:endParaRPr lang="en-US" dirty="0"/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21-B4D1-46EB-8799-6499A509CA3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8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49" y="1628800"/>
            <a:ext cx="310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17" y="3429000"/>
            <a:ext cx="2673102" cy="250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92" y="116632"/>
            <a:ext cx="336713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72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Планируемые проектные заявки по программе Жан Моне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438485"/>
              </p:ext>
            </p:extLst>
          </p:nvPr>
        </p:nvGraphicFramePr>
        <p:xfrm>
          <a:off x="107504" y="836712"/>
          <a:ext cx="8856984" cy="5753096"/>
        </p:xfrm>
        <a:graphic>
          <a:graphicData uri="http://schemas.openxmlformats.org/drawingml/2006/table">
            <a:tbl>
              <a:tblPr firstRow="1" firstCol="1" bandRow="1"/>
              <a:tblGrid>
                <a:gridCol w="240570"/>
                <a:gridCol w="1200582"/>
                <a:gridCol w="1441153"/>
                <a:gridCol w="2641734"/>
                <a:gridCol w="2091703"/>
                <a:gridCol w="1241242"/>
              </a:tblGrid>
              <a:tr h="37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Кафедра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Фамилия, инициалы имени, отчества</a:t>
                      </a: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Направления исследований</a:t>
                      </a: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Рабочее название темы исследования</a:t>
                      </a: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Сумма гранта и со финансирования</a:t>
                      </a: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5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Экономики финансов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-Турежанов С.У.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-Кенжебекова Д.С.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Курмангалиева</a:t>
                      </a:r>
                      <a:r>
                        <a:rPr lang="ru-RU" sz="1100" b="1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А.К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-Сартанова Н.Т.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-Майкопова Г.С.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-Годунов В.В.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-Вопросы и проблемы развития «зелёной» экономики, формирование социального капитала,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Кластерное развитие экономики;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-Лизинг, дилерское обслуживание, эффективность использования техники, инновационная экономика, конкурентоспособность финансовых институтов;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-Экономическая эффективность, бухгалтерская отчётность, учёт затрат и калькуляция, информационное обеспечение АПК;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-Государственная поддержка АПК, ВТО и продовольственная безопасность, развитие сельских территорий;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-ХПП современное состояние. Экономические связи АПК, электронное обучение;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-Экспорт зерна, зерновой рынок;</a:t>
                      </a: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-Трансформация опыта формирования социальной политики Европейского Союза в Центрально - Азиатский регион;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-Продвижение европейских исследований инновационной экономики в Казахстан и страны ЕАЭС;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-Торговля, сельскохозяйственная политика и конкурентоспособность Европейского Союза в Центрально-Азиатском регионе;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-Изучение опыта формирования тарифов и квот и его распространение и  трансформация в Казахстан и страны Центральной Азии;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15-25  тыс. евро</a:t>
                      </a: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7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Бухгалтерского учёта и управления</a:t>
                      </a:r>
                      <a:endParaRPr lang="ru-RU" sz="11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-Абаева Г.И.</a:t>
                      </a:r>
                      <a:endParaRPr lang="ru-RU" sz="11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-Ладаненко Е.И.</a:t>
                      </a:r>
                      <a:endParaRPr lang="ru-RU" sz="11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-Сейтова Г.Т.</a:t>
                      </a:r>
                      <a:endParaRPr lang="ru-RU" sz="11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-Конкурентоспособность, занятость населения, финансовая поддержка АПК, маркетинг;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-Стандарты финансовой отчётности, Затраты, Финансовый учёт;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-Банковские инновации, страховой рынок, государственная поддержка домохозяйств;</a:t>
                      </a: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-Изучение опыта формирования налоговой политики Европейского Союза и его распространение и  трансформация в Казахстан и страны Центральной Азии;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15-25  тыс. евро</a:t>
                      </a: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21-B4D1-46EB-8799-6499A509CA39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ismyratova@mail.ru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A2E0-B58F-469A-9182-1E8A05D080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15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1256</Words>
  <Application>Microsoft Office PowerPoint</Application>
  <PresentationFormat>Экран (4:3)</PresentationFormat>
  <Paragraphs>303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 ПЕРСПЕКТИВАХ  ФИНАНСИРУЕМЫХ НАУЧНО-ИССЛЕДОВАТЕЛЬСКИХ И ОПЫТНО-КОНСТРУКТОРСКИХ РАБОТ, КОММЕРЦИАЛИЗАЦИИ ПОЛУЧЕННЫХ РЕЗУЛЬТАТОВ</vt:lpstr>
      <vt:lpstr> Механизм разработки последовательных шагов, определение  задач, функций, выходной результат рабочего процесса</vt:lpstr>
      <vt:lpstr>Приоритетные направления научных исследований</vt:lpstr>
      <vt:lpstr>Старт мероприятий посвящённых 150-летнему юбилею  Ахмета Байтурсынова, под  девизом  «Если для народа главное богатство – здоровье, то главные богатства для души – знания и искусство … (А.Байтурсынов)» 2019-2020 учебный год</vt:lpstr>
      <vt:lpstr>Старт мероприятий посвящённых 150-летнему юбилею  Ахмета Байтурсынова, под  девизом  «Если для народа главное богатство – здоровье, то главные богатства для души – знания и искусство … (А.Байтурсынов)» 2019-2020 учебный год</vt:lpstr>
      <vt:lpstr>  Программа Жан Моне: как она работает?  Самостоятельное действие в рамках программы Эразмус +  </vt:lpstr>
      <vt:lpstr>Направления научно-практических исследований программы Жан Моне </vt:lpstr>
      <vt:lpstr>  Как подать заявку?  </vt:lpstr>
      <vt:lpstr>Планируемые проектные заявки по программе Жан Моне</vt:lpstr>
      <vt:lpstr>Критерий присуждения – Что оценивается?</vt:lpstr>
      <vt:lpstr>Планирование проектных заявок по программе Жан Моне, тыс. евро</vt:lpstr>
      <vt:lpstr>Планирование проектных заявок по программе Жан Моне под руководством учёных со степенью доктора наук,  тыс. евро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72</cp:revision>
  <cp:lastPrinted>2019-10-09T08:31:52Z</cp:lastPrinted>
  <dcterms:created xsi:type="dcterms:W3CDTF">2019-10-08T07:49:40Z</dcterms:created>
  <dcterms:modified xsi:type="dcterms:W3CDTF">2019-10-09T08:37:06Z</dcterms:modified>
</cp:coreProperties>
</file>