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2" r:id="rId3"/>
    <p:sldId id="266" r:id="rId4"/>
    <p:sldId id="261" r:id="rId5"/>
  </p:sldIdLst>
  <p:sldSz cx="12192000" cy="6858000"/>
  <p:notesSz cx="6761163" cy="9882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65550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83387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19481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122198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83243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D493701-099D-4C87-A059-A28C876C1150}" type="datetimeFigureOut">
              <a:rPr lang="ru-RU" smtClean="0"/>
              <a:t>27.12.2023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34189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D493701-099D-4C87-A059-A28C876C1150}" type="datetimeFigureOut">
              <a:rPr lang="ru-RU" smtClean="0"/>
              <a:t>27.12.2023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18350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D493701-099D-4C87-A059-A28C876C1150}" type="datetimeFigureOut">
              <a:rPr lang="ru-RU" smtClean="0"/>
              <a:t>27.12.2023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41911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493701-099D-4C87-A059-A28C876C1150}" type="datetimeFigureOut">
              <a:rPr lang="ru-RU" smtClean="0"/>
              <a:t>27.12.2023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57417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D493701-099D-4C87-A059-A28C876C1150}" type="datetimeFigureOut">
              <a:rPr lang="ru-RU" smtClean="0"/>
              <a:t>27.12.2023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250346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D493701-099D-4C87-A059-A28C876C1150}" type="datetimeFigureOut">
              <a:rPr lang="ru-RU" smtClean="0"/>
              <a:t>27.12.2023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95C2AC-1DA8-4E71-8FD7-1BBDACA8C1CB}" type="slidenum">
              <a:rPr lang="ru-RU" smtClean="0"/>
              <a:t>‹#›</a:t>
            </a:fld>
            <a:endParaRPr lang="ru-RU"/>
          </a:p>
        </p:txBody>
      </p:sp>
    </p:spTree>
    <p:extLst>
      <p:ext uri="{BB962C8B-B14F-4D97-AF65-F5344CB8AC3E}">
        <p14:creationId xmlns:p14="http://schemas.microsoft.com/office/powerpoint/2010/main" val="46517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93701-099D-4C87-A059-A28C876C1150}" type="datetimeFigureOut">
              <a:rPr lang="ru-RU" smtClean="0"/>
              <a:t>27.12.2023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5C2AC-1DA8-4E71-8FD7-1BBDACA8C1CB}" type="slidenum">
              <a:rPr lang="ru-RU" smtClean="0"/>
              <a:t>‹#›</a:t>
            </a:fld>
            <a:endParaRPr lang="ru-RU"/>
          </a:p>
        </p:txBody>
      </p:sp>
    </p:spTree>
    <p:extLst>
      <p:ext uri="{BB962C8B-B14F-4D97-AF65-F5344CB8AC3E}">
        <p14:creationId xmlns:p14="http://schemas.microsoft.com/office/powerpoint/2010/main" val="1101051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87556"/>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513879" y="5661249"/>
            <a:ext cx="3980718" cy="1015663"/>
          </a:xfrm>
          <a:prstGeom prst="rect">
            <a:avLst/>
          </a:prstGeom>
        </p:spPr>
        <p:txBody>
          <a:bodyPr wrap="square">
            <a:spAutoFit/>
          </a:bodyPr>
          <a:lstStyle/>
          <a:p>
            <a:pPr algn="r"/>
            <a:r>
              <a:rPr lang="kk-KZ" sz="2000" dirty="0">
                <a:solidFill>
                  <a:schemeClr val="bg1"/>
                </a:solidFill>
              </a:rPr>
              <a:t>Начальник УАД </a:t>
            </a:r>
          </a:p>
          <a:p>
            <a:pPr algn="r"/>
            <a:r>
              <a:rPr lang="kk-KZ" sz="2000" dirty="0">
                <a:solidFill>
                  <a:schemeClr val="bg1"/>
                </a:solidFill>
              </a:rPr>
              <a:t>Наурызбаева Э.К. </a:t>
            </a:r>
          </a:p>
          <a:p>
            <a:pPr algn="r"/>
            <a:endParaRPr lang="ru-RU" sz="2000" dirty="0">
              <a:solidFill>
                <a:schemeClr val="bg1"/>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727"/>
          <a:stretch/>
        </p:blipFill>
        <p:spPr bwMode="auto">
          <a:xfrm>
            <a:off x="2999656" y="3573017"/>
            <a:ext cx="6336704" cy="179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6" y="152441"/>
            <a:ext cx="1419576" cy="126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063552" y="1772817"/>
            <a:ext cx="8064896" cy="1754326"/>
          </a:xfrm>
          <a:prstGeom prst="rect">
            <a:avLst/>
          </a:prstGeom>
        </p:spPr>
        <p:txBody>
          <a:bodyPr wrap="square">
            <a:spAutoFit/>
          </a:bodyPr>
          <a:lstStyle/>
          <a:p>
            <a:pPr algn="ctr"/>
            <a:r>
              <a:rPr lang="ru-RU" sz="3600" b="1" dirty="0">
                <a:solidFill>
                  <a:schemeClr val="bg1"/>
                </a:solidFill>
              </a:rPr>
              <a:t>О внесении изменений и дополнений в Положение  «Академическая политика»</a:t>
            </a:r>
            <a:endParaRPr lang="ru-RU" sz="3600" dirty="0">
              <a:solidFill>
                <a:schemeClr val="bg1"/>
              </a:solidFill>
              <a:latin typeface="Franklin Gothic Demi" pitchFamily="34" charset="0"/>
              <a:ea typeface="Calibri"/>
              <a:cs typeface="Times New Roman"/>
            </a:endParaRPr>
          </a:p>
        </p:txBody>
      </p:sp>
      <p:sp>
        <p:nvSpPr>
          <p:cNvPr id="3" name="Прямоугольник 2"/>
          <p:cNvSpPr/>
          <p:nvPr/>
        </p:nvSpPr>
        <p:spPr>
          <a:xfrm>
            <a:off x="1847528" y="177974"/>
            <a:ext cx="8280920" cy="523220"/>
          </a:xfrm>
          <a:prstGeom prst="rect">
            <a:avLst/>
          </a:prstGeom>
        </p:spPr>
        <p:txBody>
          <a:bodyPr wrap="square">
            <a:spAutoFit/>
          </a:bodyPr>
          <a:lstStyle/>
          <a:p>
            <a:pPr lvl="0" algn="ctr"/>
            <a:r>
              <a:rPr lang="ru-RU" sz="2800" b="1" dirty="0">
                <a:solidFill>
                  <a:schemeClr val="bg1"/>
                </a:solidFill>
                <a:ea typeface="Calibri"/>
                <a:cs typeface="Times New Roman"/>
              </a:rPr>
              <a:t>Заседание Ученого совета</a:t>
            </a:r>
          </a:p>
        </p:txBody>
      </p:sp>
    </p:spTree>
    <p:extLst>
      <p:ext uri="{BB962C8B-B14F-4D97-AF65-F5344CB8AC3E}">
        <p14:creationId xmlns:p14="http://schemas.microsoft.com/office/powerpoint/2010/main" val="149223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 Аптека\Фото - Знак качества, фон, полоса\Фон голубой 1.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17000" contrast="30000"/>
                    </a14:imgEffect>
                  </a14:imgLayer>
                </a14:imgProps>
              </a:ext>
              <a:ext uri="{28A0092B-C50C-407E-A947-70E740481C1C}">
                <a14:useLocalDpi xmlns:a14="http://schemas.microsoft.com/office/drawing/2010/main" val="0"/>
              </a:ext>
            </a:extLst>
          </a:blip>
          <a:srcRect b="51503"/>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21223" y="0"/>
            <a:ext cx="10515600" cy="1325563"/>
          </a:xfrm>
        </p:spPr>
        <p:txBody>
          <a:bodyPr/>
          <a:lstStyle/>
          <a:p>
            <a:r>
              <a:rPr lang="kk-KZ" b="1" dirty="0">
                <a:solidFill>
                  <a:schemeClr val="accent1">
                    <a:lumMod val="50000"/>
                  </a:schemeClr>
                </a:solidFill>
              </a:rPr>
              <a:t>Новые НПА:</a:t>
            </a:r>
            <a:endParaRPr lang="ru-RU" b="1" dirty="0">
              <a:solidFill>
                <a:schemeClr val="accent1">
                  <a:lumMod val="50000"/>
                </a:schemeClr>
              </a:solidFill>
            </a:endParaRPr>
          </a:p>
        </p:txBody>
      </p:sp>
      <p:sp>
        <p:nvSpPr>
          <p:cNvPr id="3" name="Прямоугольник 2"/>
          <p:cNvSpPr/>
          <p:nvPr/>
        </p:nvSpPr>
        <p:spPr>
          <a:xfrm>
            <a:off x="621223" y="1310149"/>
            <a:ext cx="11296973" cy="4524315"/>
          </a:xfrm>
          <a:prstGeom prst="rect">
            <a:avLst/>
          </a:prstGeom>
        </p:spPr>
        <p:txBody>
          <a:bodyPr wrap="square">
            <a:spAutoFit/>
          </a:bodyPr>
          <a:lstStyle/>
          <a:p>
            <a:pPr marL="342900" lvl="0" indent="-342900">
              <a:buFont typeface="+mj-lt"/>
              <a:buAutoNum type="arabicPeriod"/>
            </a:pPr>
            <a:r>
              <a:rPr lang="kk-KZ" sz="2400" b="1" dirty="0"/>
              <a:t>Постановление Правительства Республики Казахстан </a:t>
            </a:r>
            <a:r>
              <a:rPr lang="ru-RU" sz="2400" b="1" dirty="0"/>
              <a:t>«Об утверждении </a:t>
            </a:r>
            <a:r>
              <a:rPr lang="kk-KZ" sz="2400" b="1" dirty="0"/>
              <a:t>Концепции развития высшего образования и науки в Республике Казахстан на 2023-2029 годы»;</a:t>
            </a:r>
          </a:p>
          <a:p>
            <a:pPr marL="342900" indent="-342900">
              <a:buFont typeface="+mj-lt"/>
              <a:buAutoNum type="arabicPeriod"/>
            </a:pPr>
            <a:r>
              <a:rPr lang="ru-RU" sz="2400" b="1" dirty="0"/>
              <a:t>Совместный приказ Министра науки и высшего образования Республики Казахстан от 24 октября 2023 года № 544 и Министра просвещения Республики Казахстан от 24 октября 2023 года № 322 «Об утверждении Правил признания результатов обучения, полученных через неформальное образование, а также результатов признания профессиональной квалификации»;</a:t>
            </a:r>
          </a:p>
          <a:p>
            <a:pPr marL="342900" lvl="0" indent="-342900">
              <a:buFont typeface="+mj-lt"/>
              <a:buAutoNum type="arabicPeriod"/>
            </a:pPr>
            <a:r>
              <a:rPr lang="ru-RU" sz="2400" b="1" dirty="0"/>
              <a:t>Приказ Министра науки и высшего образования Республики Казахстан от 27 марта 2023 года № 125 «Об утверждении Методических рекомендаций по организации и проведению педагогической практики для обучающихся области образования «Педагогические науки»;</a:t>
            </a:r>
            <a:endParaRPr lang="ru-RU" dirty="0"/>
          </a:p>
        </p:txBody>
      </p:sp>
    </p:spTree>
    <p:extLst>
      <p:ext uri="{BB962C8B-B14F-4D97-AF65-F5344CB8AC3E}">
        <p14:creationId xmlns:p14="http://schemas.microsoft.com/office/powerpoint/2010/main" val="277108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 Аптека\Фото - Знак качества, фон, полоса\Фон голубой 1.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17000" contrast="30000"/>
                    </a14:imgEffect>
                  </a14:imgLayer>
                </a14:imgProps>
              </a:ext>
              <a:ext uri="{28A0092B-C50C-407E-A947-70E740481C1C}">
                <a14:useLocalDpi xmlns:a14="http://schemas.microsoft.com/office/drawing/2010/main" val="0"/>
              </a:ext>
            </a:extLst>
          </a:blip>
          <a:srcRect b="51503"/>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kk-KZ" b="1" dirty="0">
                <a:solidFill>
                  <a:schemeClr val="accent1">
                    <a:lumMod val="50000"/>
                  </a:schemeClr>
                </a:solidFill>
              </a:rPr>
              <a:t>Изменения в НПА:</a:t>
            </a:r>
            <a:endParaRPr lang="ru-RU" b="1" dirty="0">
              <a:solidFill>
                <a:schemeClr val="accent1">
                  <a:lumMod val="50000"/>
                </a:schemeClr>
              </a:solidFill>
            </a:endParaRPr>
          </a:p>
        </p:txBody>
      </p:sp>
      <p:sp>
        <p:nvSpPr>
          <p:cNvPr id="3" name="Прямоугольник 2"/>
          <p:cNvSpPr/>
          <p:nvPr/>
        </p:nvSpPr>
        <p:spPr>
          <a:xfrm>
            <a:off x="309967" y="1310149"/>
            <a:ext cx="11732216" cy="6740307"/>
          </a:xfrm>
          <a:prstGeom prst="rect">
            <a:avLst/>
          </a:prstGeom>
        </p:spPr>
        <p:txBody>
          <a:bodyPr wrap="square">
            <a:spAutoFit/>
          </a:bodyPr>
          <a:lstStyle/>
          <a:p>
            <a:pPr marL="342900" lvl="0" indent="-342900">
              <a:buFont typeface="+mj-lt"/>
              <a:buAutoNum type="arabicPeriod"/>
            </a:pPr>
            <a:r>
              <a:rPr lang="ru-RU" dirty="0"/>
              <a:t>Приказ Министра образования и науки Республики Казахстан от 30 октября 2018 года № 595 «Об утверждении Типовых правил деятельности организаций </a:t>
            </a:r>
            <a:r>
              <a:rPr lang="kk-KZ" dirty="0"/>
              <a:t>высшего и послевузовского образования</a:t>
            </a:r>
            <a:r>
              <a:rPr lang="ru-RU" dirty="0"/>
              <a:t>»;</a:t>
            </a:r>
          </a:p>
          <a:p>
            <a:pPr marL="342900" lvl="0" indent="-342900">
              <a:buFont typeface="+mj-lt"/>
              <a:buAutoNum type="arabicPeriod"/>
            </a:pPr>
            <a:r>
              <a:rPr lang="ru-RU" dirty="0"/>
              <a:t>Приказ Министра образования и науки Республики Казахстан от 20 апреля 2011 года № 152 «Об утверждении Правила организации учебного процесса по кредитной технологии обучения </a:t>
            </a:r>
            <a:r>
              <a:rPr lang="kk-KZ" dirty="0"/>
              <a:t>в организациях высшего и послевузовского образования</a:t>
            </a:r>
            <a:r>
              <a:rPr lang="ru-RU" dirty="0"/>
              <a:t>»;</a:t>
            </a:r>
          </a:p>
          <a:p>
            <a:pPr marL="342900" lvl="0" indent="-342900">
              <a:buFont typeface="+mj-lt"/>
              <a:buAutoNum type="arabicPeriod"/>
            </a:pPr>
            <a:r>
              <a:rPr lang="ru-RU" dirty="0"/>
              <a:t>Приказ Министра науки и высшего образования Республики Казахстан  РК от 11 августа 2023 года № 403 «Об утверждении Правил направления специалиста на работу, возмещения расходов, понесенных за счет бюджетных средств, предоставления права самостоятельного трудоустройства, освобождения от обязанности или прекращения обязанности по отработке гражданами Республики Казахстан, обучавшимися на основе государственного образовательного заказа»; </a:t>
            </a:r>
          </a:p>
          <a:p>
            <a:pPr marL="342900" lvl="0" indent="-342900">
              <a:buFont typeface="+mj-lt"/>
              <a:buAutoNum type="arabicPeriod"/>
            </a:pPr>
            <a:r>
              <a:rPr lang="ru-RU" dirty="0"/>
              <a:t>Приказ Министра образования и науки Республики Казахстан от 17 июня 2015 года № 391 «Об утверждении </a:t>
            </a:r>
            <a:r>
              <a:rPr lang="kk-KZ" dirty="0"/>
              <a:t>К</a:t>
            </a:r>
            <a:r>
              <a:rPr lang="ru-RU" dirty="0" err="1"/>
              <a:t>валификационных</a:t>
            </a:r>
            <a:r>
              <a:rPr lang="ru-RU" dirty="0"/>
              <a:t> требований, предъявляемых к образовательной деятельности организаций, предоставляющих высшее и (или) послевузовское образование, и перечень документов, подтверждающих соответствие им»;</a:t>
            </a:r>
          </a:p>
          <a:p>
            <a:pPr marL="342900" indent="-342900">
              <a:buFont typeface="+mj-lt"/>
              <a:buAutoNum type="arabicPeriod"/>
            </a:pPr>
            <a:r>
              <a:rPr lang="ru-RU" dirty="0"/>
              <a:t>Приказ Министра здравоохранения Республики Казахстан от 5 августа 2021 года № ҚР ДСМ-76 «Об утверждении Санитарных правил «Санитарно-эпидемиологические требования к объектам образования»;</a:t>
            </a:r>
          </a:p>
          <a:p>
            <a:pPr marL="342900" indent="-342900">
              <a:buFont typeface="+mj-lt"/>
              <a:buAutoNum type="arabicPeriod"/>
            </a:pPr>
            <a:r>
              <a:rPr lang="ru-RU" dirty="0"/>
              <a:t>Устав НАО «</a:t>
            </a:r>
            <a:r>
              <a:rPr lang="ru-RU" dirty="0" err="1"/>
              <a:t>Костанайский</a:t>
            </a:r>
            <a:r>
              <a:rPr lang="ru-RU" dirty="0"/>
              <a:t> региональный университет имени </a:t>
            </a:r>
            <a:r>
              <a:rPr lang="ru-RU" dirty="0" err="1"/>
              <a:t>Ахмет</a:t>
            </a:r>
            <a:r>
              <a:rPr lang="ru-RU" dirty="0"/>
              <a:t> Байт</a:t>
            </a:r>
            <a:r>
              <a:rPr lang="kk-KZ" dirty="0"/>
              <a:t>ұ</a:t>
            </a:r>
            <a:r>
              <a:rPr lang="ru-RU" dirty="0" err="1"/>
              <a:t>рсын</a:t>
            </a:r>
            <a:r>
              <a:rPr lang="kk-KZ" dirty="0"/>
              <a:t>ұлы</a:t>
            </a:r>
            <a:r>
              <a:rPr lang="ru-RU" dirty="0"/>
              <a:t>», утвержден приказом Председателя Комитета государственного имущества и приватизации Министерства финансов Республики Казахстан от 05 июня 2020 года;</a:t>
            </a:r>
          </a:p>
          <a:p>
            <a:pPr lvl="0"/>
            <a:endParaRPr lang="ru-RU" dirty="0"/>
          </a:p>
          <a:p>
            <a:endParaRPr lang="ru-RU" dirty="0"/>
          </a:p>
          <a:p>
            <a:pPr lvl="0"/>
            <a:endParaRPr lang="ru-RU" b="1" dirty="0">
              <a:solidFill>
                <a:srgbClr val="FF0000"/>
              </a:solidFill>
            </a:endParaRPr>
          </a:p>
          <a:p>
            <a:endParaRPr lang="ru-RU" b="1" dirty="0"/>
          </a:p>
          <a:p>
            <a:pPr lvl="0"/>
            <a:endParaRPr lang="ru-RU" dirty="0"/>
          </a:p>
        </p:txBody>
      </p:sp>
    </p:spTree>
    <p:extLst>
      <p:ext uri="{BB962C8B-B14F-4D97-AF65-F5344CB8AC3E}">
        <p14:creationId xmlns:p14="http://schemas.microsoft.com/office/powerpoint/2010/main" val="284549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 Аптека\Фото - Знак качества, фон, полоса\Фон голубой 1.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17000" contrast="30000"/>
                    </a14:imgEffect>
                  </a14:imgLayer>
                </a14:imgProps>
              </a:ext>
              <a:ext uri="{28A0092B-C50C-407E-A947-70E740481C1C}">
                <a14:useLocalDpi xmlns:a14="http://schemas.microsoft.com/office/drawing/2010/main" val="0"/>
              </a:ext>
            </a:extLst>
          </a:blip>
          <a:srcRect b="51503"/>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bwMode="auto">
          <a:xfrm>
            <a:off x="534155" y="51673"/>
            <a:ext cx="10819646"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5050" algn="r"/>
              </a:tabLst>
              <a:defRPr>
                <a:solidFill>
                  <a:schemeClr val="tx1"/>
                </a:solidFill>
                <a:latin typeface="Arial" panose="020B0604020202020204" pitchFamily="34" charset="0"/>
              </a:defRPr>
            </a:lvl1pPr>
            <a:lvl2pPr eaLnBrk="0" fontAlgn="base" hangingPunct="0">
              <a:spcBef>
                <a:spcPct val="0"/>
              </a:spcBef>
              <a:spcAft>
                <a:spcPct val="0"/>
              </a:spcAft>
              <a:tabLst>
                <a:tab pos="6115050" algn="r"/>
              </a:tabLst>
              <a:defRPr>
                <a:solidFill>
                  <a:schemeClr val="tx1"/>
                </a:solidFill>
                <a:latin typeface="Arial" panose="020B0604020202020204" pitchFamily="34" charset="0"/>
              </a:defRPr>
            </a:lvl2pPr>
            <a:lvl3pPr eaLnBrk="0" fontAlgn="base" hangingPunct="0">
              <a:spcBef>
                <a:spcPct val="0"/>
              </a:spcBef>
              <a:spcAft>
                <a:spcPct val="0"/>
              </a:spcAft>
              <a:tabLst>
                <a:tab pos="6115050" algn="r"/>
              </a:tabLst>
              <a:defRPr>
                <a:solidFill>
                  <a:schemeClr val="tx1"/>
                </a:solidFill>
                <a:latin typeface="Arial" panose="020B0604020202020204" pitchFamily="34" charset="0"/>
              </a:defRPr>
            </a:lvl3pPr>
            <a:lvl4pPr eaLnBrk="0" fontAlgn="base" hangingPunct="0">
              <a:spcBef>
                <a:spcPct val="0"/>
              </a:spcBef>
              <a:spcAft>
                <a:spcPct val="0"/>
              </a:spcAft>
              <a:tabLst>
                <a:tab pos="6115050" algn="r"/>
              </a:tabLst>
              <a:defRPr>
                <a:solidFill>
                  <a:schemeClr val="tx1"/>
                </a:solidFill>
                <a:latin typeface="Arial" panose="020B0604020202020204" pitchFamily="34" charset="0"/>
              </a:defRPr>
            </a:lvl4pPr>
            <a:lvl5pPr eaLnBrk="0" fontAlgn="base" hangingPunct="0">
              <a:spcBef>
                <a:spcPct val="0"/>
              </a:spcBef>
              <a:spcAft>
                <a:spcPct val="0"/>
              </a:spcAft>
              <a:tabLst>
                <a:tab pos="6115050" algn="r"/>
              </a:tabLst>
              <a:defRPr>
                <a:solidFill>
                  <a:schemeClr val="tx1"/>
                </a:solidFill>
                <a:latin typeface="Arial" panose="020B0604020202020204" pitchFamily="34" charset="0"/>
              </a:defRPr>
            </a:lvl5pPr>
            <a:lvl6pPr eaLnBrk="0" fontAlgn="base" hangingPunct="0">
              <a:spcBef>
                <a:spcPct val="0"/>
              </a:spcBef>
              <a:spcAft>
                <a:spcPct val="0"/>
              </a:spcAft>
              <a:tabLst>
                <a:tab pos="6115050" algn="r"/>
              </a:tabLst>
              <a:defRPr>
                <a:solidFill>
                  <a:schemeClr val="tx1"/>
                </a:solidFill>
                <a:latin typeface="Arial" panose="020B0604020202020204" pitchFamily="34" charset="0"/>
              </a:defRPr>
            </a:lvl6pPr>
            <a:lvl7pPr eaLnBrk="0" fontAlgn="base" hangingPunct="0">
              <a:spcBef>
                <a:spcPct val="0"/>
              </a:spcBef>
              <a:spcAft>
                <a:spcPct val="0"/>
              </a:spcAft>
              <a:tabLst>
                <a:tab pos="6115050" algn="r"/>
              </a:tabLst>
              <a:defRPr>
                <a:solidFill>
                  <a:schemeClr val="tx1"/>
                </a:solidFill>
                <a:latin typeface="Arial" panose="020B0604020202020204" pitchFamily="34" charset="0"/>
              </a:defRPr>
            </a:lvl7pPr>
            <a:lvl8pPr eaLnBrk="0" fontAlgn="base" hangingPunct="0">
              <a:spcBef>
                <a:spcPct val="0"/>
              </a:spcBef>
              <a:spcAft>
                <a:spcPct val="0"/>
              </a:spcAft>
              <a:tabLst>
                <a:tab pos="6115050" algn="r"/>
              </a:tabLst>
              <a:defRPr>
                <a:solidFill>
                  <a:schemeClr val="tx1"/>
                </a:solidFill>
                <a:latin typeface="Arial" panose="020B0604020202020204" pitchFamily="34" charset="0"/>
              </a:defRPr>
            </a:lvl8pPr>
            <a:lvl9pPr eaLnBrk="0" fontAlgn="base" hangingPunct="0">
              <a:spcBef>
                <a:spcPct val="0"/>
              </a:spcBef>
              <a:spcAft>
                <a:spcPct val="0"/>
              </a:spcAft>
              <a:tabLst>
                <a:tab pos="6115050" algn="r"/>
              </a:tabLst>
              <a:defRPr>
                <a:solidFill>
                  <a:schemeClr val="tx1"/>
                </a:solidFill>
                <a:latin typeface="Arial" panose="020B0604020202020204" pitchFamily="34" charset="0"/>
              </a:defRPr>
            </a:lvl9pPr>
          </a:lstStyle>
          <a:p>
            <a:pPr>
              <a:lnSpc>
                <a:spcPct val="100000"/>
              </a:lnSpc>
            </a:pPr>
            <a:r>
              <a:rPr lang="ru-RU" sz="1400" b="1" dirty="0">
                <a:latin typeface="Times New Roman" panose="02020603050405020304" pitchFamily="18" charset="0"/>
                <a:cs typeface="Times New Roman" panose="02020603050405020304" pitchFamily="18" charset="0"/>
              </a:rPr>
              <a:t>Содержание</a:t>
            </a:r>
            <a:br>
              <a:rPr lang="ru-RU" sz="1400" b="1" dirty="0">
                <a:latin typeface="Times New Roman" panose="02020603050405020304" pitchFamily="18" charset="0"/>
                <a:cs typeface="Times New Roman" panose="02020603050405020304" pitchFamily="18" charset="0"/>
              </a:rPr>
            </a:b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 Область применения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2.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Нормативные ссылки</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3. Введение</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4. Термины и определения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5. Обозначения и сокращения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6. Основные положения Академической политики</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7.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приема в организацию высшего и послевузовского образования НАО «</a:t>
            </a:r>
            <a:r>
              <a:rPr kumimoji="0" lang="ru-RU" altLang="ru-RU" sz="1600" b="0" i="0" u="sng"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Костанайский</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региональный университет имени </a:t>
            </a:r>
            <a:r>
              <a:rPr kumimoji="0" lang="ru-RU" altLang="ru-RU" sz="1600" b="0" i="0" u="sng"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А.Байтурсынова</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8.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признания результатов формального и неформального образования</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9. Политика (правила) регистрации, обучающихся на учебные дисциплины</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10.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планирования, организации и реализации образовательного процесса</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11.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определения норм времени по видам учебной работы при планировании и организации учебного процесса и норм учебной нагрузки ППС</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12.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оценивания учебных достижений: текущий и рубежный контроль, промежуточная аттестация</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13. Политика (правила) организации и проведения итоговой аттестации обучающихся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14.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организации учебного процесса по дистанционному обучению</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15.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перевода, восстановления, отчисления и предоставления академических отпусков</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16.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организации и проведения профессиональной практики, трудоустройства и карьерного роста выпускников</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17.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(правила) реализации элементов дуального обучения</a:t>
            </a:r>
            <a:endParaRPr kumimoji="0" lang="ru-RU" altLang="ru-RU" sz="1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18. Политика (правила) реализации трехъязычного образования</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19. </a:t>
            </a:r>
            <a:r>
              <a:rPr kumimoji="0" lang="ru-RU" altLang="ru-RU" sz="1600" b="0"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Политика интернационализации и академической мобильности</a:t>
            </a:r>
          </a:p>
          <a:p>
            <a:pPr marL="0" marR="0" lvl="0" indent="0" algn="l" defTabSz="914400" rtl="0" eaLnBrk="0" fontAlgn="base" latinLnBrk="0" hangingPunct="0">
              <a:lnSpc>
                <a:spcPct val="100000"/>
              </a:lnSpc>
              <a:spcBef>
                <a:spcPct val="0"/>
              </a:spcBef>
              <a:spcAft>
                <a:spcPct val="0"/>
              </a:spcAft>
              <a:buClrTx/>
              <a:buSzTx/>
              <a:buFontTx/>
              <a:buNone/>
              <a:tabLst>
                <a:tab pos="6115050" algn="r"/>
              </a:tabLst>
            </a:pPr>
            <a:r>
              <a:rPr kumimoji="0" lang="ru-RU" altLang="ru-RU" sz="1600" b="0" i="0" u="sng"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Глава 20. Согласование, утверждение и рассылка</a:t>
            </a:r>
            <a:r>
              <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61662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TotalTime>
  <Words>585</Words>
  <Application>Microsoft Office PowerPoint</Application>
  <PresentationFormat>Широкоэкранный</PresentationFormat>
  <Paragraphs>38</Paragraphs>
  <Slides>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vt:i4>
      </vt:variant>
    </vt:vector>
  </HeadingPairs>
  <TitlesOfParts>
    <vt:vector size="10" baseType="lpstr">
      <vt:lpstr>Arial</vt:lpstr>
      <vt:lpstr>Calibri</vt:lpstr>
      <vt:lpstr>Calibri Light</vt:lpstr>
      <vt:lpstr>Franklin Gothic Demi</vt:lpstr>
      <vt:lpstr>Times New Roman</vt:lpstr>
      <vt:lpstr>Тема Office</vt:lpstr>
      <vt:lpstr>Презентация PowerPoint</vt:lpstr>
      <vt:lpstr>Новые НПА:</vt:lpstr>
      <vt:lpstr>Изменения в НПА:</vt:lpstr>
      <vt:lpstr>Содержание Глава 1. Область применения Глава 2. Нормативные ссылки Глава 3. Введение Глава 4. Термины и определения Глава 5. Обозначения и сокращения Глава 6. Основные положения Академической политики Глава 7. Политика (правила) приема в организацию высшего и послевузовского образования НАО «Костанайский региональный университет имени А.Байтурсынова» Глава 8. Политика (правила) признания результатов формального и неформального образования Глава 9. Политика (правила) регистрации, обучающихся на учебные дисциплины Глава 10. Политика (правила) планирования, организации и реализации образовательного процесса Глава 11. Политика (правила) определения норм времени по видам учебной работы при планировании и организации учебного процесса и норм учебной нагрузки ППС Глава 12. Политика (правила) оценивания учебных достижений: текущий и рубежный контроль, промежуточная аттестация Глава 13. Политика (правила) организации и проведения итоговой аттестации обучающихся Глава 14. Политика (правила) организации учебного процесса по дистанционному обучению Глава 15. Политика (правила) перевода, восстановления, отчисления и предоставления академических отпусков Глава 16. Политика (правила) организации и проведения профессиональной практики, трудоустройства и карьерного роста выпускников Глава 17. Политика (правила) реализации элементов дуального обучения Глава 18. Политика (правила) реализации трехъязычного образования Глава 19. Политика интернационализации и академической мобильности Глава 20. Согласование, утверждение и рассылка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внесении изменений и дополнений в Положение  «Академическая политика»</dc:title>
  <dc:creator>user</dc:creator>
  <cp:lastModifiedBy>KRU-3-315</cp:lastModifiedBy>
  <cp:revision>12</cp:revision>
  <cp:lastPrinted>2022-10-19T08:46:04Z</cp:lastPrinted>
  <dcterms:created xsi:type="dcterms:W3CDTF">2022-10-19T07:06:07Z</dcterms:created>
  <dcterms:modified xsi:type="dcterms:W3CDTF">2023-12-27T05:13:01Z</dcterms:modified>
</cp:coreProperties>
</file>