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9" r:id="rId4"/>
    <p:sldId id="260" r:id="rId5"/>
    <p:sldId id="275" r:id="rId6"/>
    <p:sldId id="276" r:id="rId7"/>
    <p:sldId id="274" r:id="rId8"/>
    <p:sldId id="264" r:id="rId9"/>
    <p:sldId id="272" r:id="rId10"/>
    <p:sldId id="273" r:id="rId11"/>
    <p:sldId id="268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FFCC"/>
    <a:srgbClr val="001374"/>
    <a:srgbClr val="015B99"/>
    <a:srgbClr val="3F2A15"/>
    <a:srgbClr val="2D4408"/>
    <a:srgbClr val="E7F9FF"/>
    <a:srgbClr val="8E2200"/>
    <a:srgbClr val="701B00"/>
    <a:srgbClr val="F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4977235905767219E-2"/>
                  <c:y val="-2.9656217028500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E7-496B-AAD5-1E82781E2F67}"/>
                </c:ext>
              </c:extLst>
            </c:dLbl>
            <c:dLbl>
              <c:idx val="3"/>
              <c:layout>
                <c:manualLayout>
                  <c:x val="-2.1527019688789738E-2"/>
                  <c:y val="-5.0317059102465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E7-496B-AAD5-1E82781E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участвующих ОП</c:v>
                </c:pt>
                <c:pt idx="1">
                  <c:v>Количество ОП в ТОП-3</c:v>
                </c:pt>
                <c:pt idx="2">
                  <c:v>Средняя заработная плата выпускников</c:v>
                </c:pt>
                <c:pt idx="3">
                  <c:v>Средний % трудоустройства</c:v>
                </c:pt>
                <c:pt idx="4">
                  <c:v>Количество ОП в нижней половине рейтинга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17</c:v>
                </c:pt>
                <c:pt idx="2">
                  <c:v>92.445999999999998</c:v>
                </c:pt>
                <c:pt idx="3">
                  <c:v>83.8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E7-496B-AAD5-1E82781E2F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5553017145113245E-2"/>
                  <c:y val="-1.457158953094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E7-496B-AAD5-1E82781E2F67}"/>
                </c:ext>
              </c:extLst>
            </c:dLbl>
            <c:dLbl>
              <c:idx val="3"/>
              <c:layout>
                <c:manualLayout>
                  <c:x val="-1.4196120636173995E-3"/>
                  <c:y val="-6.244966941833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E7-496B-AAD5-1E82781E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участвующих ОП</c:v>
                </c:pt>
                <c:pt idx="1">
                  <c:v>Количество ОП в ТОП-3</c:v>
                </c:pt>
                <c:pt idx="2">
                  <c:v>Средняя заработная плата выпускников</c:v>
                </c:pt>
                <c:pt idx="3">
                  <c:v>Средний % трудоустройства</c:v>
                </c:pt>
                <c:pt idx="4">
                  <c:v>Количество ОП в нижней половине рейтинга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</c:v>
                </c:pt>
                <c:pt idx="1">
                  <c:v>13</c:v>
                </c:pt>
                <c:pt idx="2">
                  <c:v>105.709</c:v>
                </c:pt>
                <c:pt idx="3">
                  <c:v>81.099999999999994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E7-496B-AAD5-1E82781E2F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408981069529022E-3"/>
                  <c:y val="-5.0525224667193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E7-496B-AAD5-1E82781E2F67}"/>
                </c:ext>
              </c:extLst>
            </c:dLbl>
            <c:dLbl>
              <c:idx val="3"/>
              <c:layout>
                <c:manualLayout>
                  <c:x val="6.9006559949099638E-3"/>
                  <c:y val="-1.009996372674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E7-496B-AAD5-1E82781E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участвующих ОП</c:v>
                </c:pt>
                <c:pt idx="1">
                  <c:v>Количество ОП в ТОП-3</c:v>
                </c:pt>
                <c:pt idx="2">
                  <c:v>Средняя заработная плата выпускников</c:v>
                </c:pt>
                <c:pt idx="3">
                  <c:v>Средний % трудоустройства</c:v>
                </c:pt>
                <c:pt idx="4">
                  <c:v>Количество ОП в нижней половине рейтинга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</c:v>
                </c:pt>
                <c:pt idx="1">
                  <c:v>7</c:v>
                </c:pt>
                <c:pt idx="2">
                  <c:v>124.44199999999999</c:v>
                </c:pt>
                <c:pt idx="3">
                  <c:v>85.7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E7-496B-AAD5-1E82781E2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75168"/>
        <c:axId val="115548928"/>
      </c:barChart>
      <c:catAx>
        <c:axId val="10957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15548928"/>
        <c:crosses val="autoZero"/>
        <c:auto val="1"/>
        <c:lblAlgn val="ctr"/>
        <c:lblOffset val="100"/>
        <c:noMultiLvlLbl val="0"/>
      </c:catAx>
      <c:valAx>
        <c:axId val="11554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109575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n>
            <a:solidFill>
              <a:schemeClr val="bg1"/>
            </a:solidFill>
          </a:ln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6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0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13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2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14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8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0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2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0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1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1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AFFFF"/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rgbClr val="E1F6FF">
                <a:lumMod val="8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6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987" y="5746795"/>
            <a:ext cx="2491299" cy="8650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Майер Ф.Ф.</a:t>
            </a:r>
          </a:p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 г.</a:t>
            </a:r>
          </a:p>
        </p:txBody>
      </p:sp>
      <p:pic>
        <p:nvPicPr>
          <p:cNvPr id="4" name="Picture 2" descr="C:\Users\dist\Downloads\лого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404" y="244691"/>
            <a:ext cx="813811" cy="784077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7056"/>
          <a:stretch/>
        </p:blipFill>
        <p:spPr bwMode="auto">
          <a:xfrm>
            <a:off x="3622432" y="2619097"/>
            <a:ext cx="5521568" cy="42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402" y="1028768"/>
            <a:ext cx="8599813" cy="165977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Анализ итогов рейтинга образовательных программ </a:t>
            </a:r>
            <a:b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НПП «Атамекен»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AFFFF"/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rgbClr val="E1F6FF">
                <a:lumMod val="9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788" y="122938"/>
            <a:ext cx="9015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Семинар и рекомендации НПП по совершенств-ю ОП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92" y="672766"/>
            <a:ext cx="8452338" cy="20313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SzPct val="180000"/>
              <a:buBlip>
                <a:blip r:embed="rId2"/>
              </a:buBlip>
            </a:pP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23 февраля, </a:t>
            </a:r>
            <a:r>
              <a:rPr lang="ru-RU" b="1" dirty="0" err="1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Zoom</a:t>
            </a: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-конференция НПП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 разъяснением результатов ОП по всем критериям</a:t>
            </a:r>
          </a:p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Отмечено, что:</a:t>
            </a:r>
          </a:p>
          <a:p>
            <a:pPr marL="285750" indent="-285750">
              <a:buClr>
                <a:srgbClr val="8A0000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 средних по рейтингу 78% трудоустройства для выпускников КРУ показатель составляет 85%; </a:t>
            </a:r>
          </a:p>
          <a:p>
            <a:pPr marL="285750" indent="-285750">
              <a:buClr>
                <a:srgbClr val="8A0000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 средней заработной плате в 114 928 тенге наши выпускники зарабатывают 124 442 тенге в месяц.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093" y="2866126"/>
            <a:ext cx="8452338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02 марта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получены рекомендации НПП по ОП КРУ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092" y="3383935"/>
            <a:ext cx="8546207" cy="155427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Второй этап разработки Дорожных карт по совершенствованию ОП</a:t>
            </a:r>
          </a:p>
          <a:p>
            <a:pPr lvl="0"/>
            <a:endParaRPr lang="ru-RU" sz="5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Clr>
                <a:srgbClr val="8A0000"/>
              </a:buClr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 учётом рекомендации НПП кафедрам необходимо </a:t>
            </a:r>
            <a:r>
              <a:rPr lang="ru-RU" b="1" i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пересмотреть</a:t>
            </a: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 все Дорожные карты, включая согласованные с </a:t>
            </a:r>
            <a:r>
              <a:rPr lang="ru-RU" b="1" dirty="0" err="1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ОСиМКО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lvl="0" indent="-342900" algn="just">
              <a:buClr>
                <a:srgbClr val="8A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Согласовать Дорожные карты с ДАП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координатором разработки и реализации объекта рейтинга – образовательных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093" y="5090607"/>
            <a:ext cx="8452338" cy="127727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Апрель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ориентировочное время начала ввода информации к рейтингу-2022</a:t>
            </a:r>
          </a:p>
          <a:p>
            <a:endParaRPr lang="ru-RU" sz="5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Необходимо </a:t>
            </a: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завершить доработку Дорожных карт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уже в марте провести подготовительную работу по сбору материалов и подготовке их к загрузке в ЕСУВО</a:t>
            </a:r>
          </a:p>
        </p:txBody>
      </p:sp>
    </p:spTree>
    <p:extLst>
      <p:ext uri="{BB962C8B-B14F-4D97-AF65-F5344CB8AC3E}">
        <p14:creationId xmlns:p14="http://schemas.microsoft.com/office/powerpoint/2010/main" val="317624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AFFFF"/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rgbClr val="E1F6FF">
                <a:lumMod val="95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757" y="112890"/>
            <a:ext cx="771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Лидеры рейтинга (по 100-бальной шкале)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74825"/>
              </p:ext>
            </p:extLst>
          </p:nvPr>
        </p:nvGraphicFramePr>
        <p:xfrm>
          <a:off x="468922" y="633299"/>
          <a:ext cx="8323386" cy="5908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ОП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Место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Участ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 100-бальной шкале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5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Государственное и местное управление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Психология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Педагогика и психология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Педагогика и методика начального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Музыкальное образование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Учет и аудит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Переводческое дело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Математика (образование)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Юриспруденция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Журналистика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Физика (образование)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История (образование)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Финансы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Дошкольное обучение и воспитание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Химия (образование)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Ветеринарная медицина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2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485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  <a:ea typeface="Times New Roman" panose="02020603050405020304" pitchFamily="18" charset="0"/>
                <a:cs typeface="Aharoni" pitchFamily="2" charset="-79"/>
              </a:rPr>
              <a:t>Благодарю за внимание! </a:t>
            </a:r>
            <a:endParaRPr lang="ru-RU" sz="4800" dirty="0">
              <a:latin typeface="Franklin Gothic Demi Cond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67350" r="5001" b="6496"/>
          <a:stretch/>
        </p:blipFill>
        <p:spPr bwMode="auto">
          <a:xfrm>
            <a:off x="2373120" y="4443046"/>
            <a:ext cx="6770880" cy="196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AFFFF"/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rgbClr val="E1F6FF">
                <a:lumMod val="85000"/>
                <a:lumOff val="15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2863" y="120580"/>
            <a:ext cx="8302286" cy="41861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ритерии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рейтинга-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60129"/>
              </p:ext>
            </p:extLst>
          </p:nvPr>
        </p:nvGraphicFramePr>
        <p:xfrm>
          <a:off x="321547" y="671638"/>
          <a:ext cx="8510954" cy="5723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Карьерные перспективы выпускников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52,0%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indent="0" algn="l" fontAlgn="b">
                        <a:buFont typeface="+mj-lt"/>
                        <a:buNone/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трудоустройства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indent="0" algn="l" fontAlgn="b">
                        <a:buFont typeface="+mj-lt"/>
                        <a:buNone/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Продолжительность поиска работы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indent="0" algn="l" fontAlgn="b">
                        <a:buFont typeface="+mj-lt"/>
                        <a:buNone/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Медианная заработная плата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Качество ОП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41,0%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Разработка ОП с работодателями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1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Кол-во привлеченных к уч. процессу специалистов с </a:t>
                      </a:r>
                      <a:r>
                        <a:rPr lang="ru-RU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произв-ва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 соотв. отрасли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Аккредитация ОП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Инвестиции в ОП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 ППС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5,0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Цифровизация образования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Международные сертификационные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ОП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Востребованность образовательных программ среди абитуриентов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Соответствие результатов обучения требованиям работодателей 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Соответствие содержания требованиям рынка труда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Практико-ориентированность дисциплины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Межвузовское партнерство в рамках ОП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Экспортоориентированность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ОП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Достижения обучающихся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7,0%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12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студентов, получивших образование в рамках академической мобильности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17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реализовавших проекты </a:t>
                      </a:r>
                      <a:r>
                        <a:rPr lang="ru-RU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Start-up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рамках ОП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946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студентов, продолживших обучение в магистратуре (в резидентуре)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810" marR="5810" marT="581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2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872" y="130324"/>
            <a:ext cx="771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участия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24649510"/>
              </p:ext>
            </p:extLst>
          </p:nvPr>
        </p:nvGraphicFramePr>
        <p:xfrm>
          <a:off x="98947" y="506354"/>
          <a:ext cx="8946106" cy="610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2028092" y="4232031"/>
            <a:ext cx="1723292" cy="2461846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42184" y="4232031"/>
            <a:ext cx="1723292" cy="2461846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4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6">
                <a:lumMod val="20000"/>
                <a:lumOff val="80000"/>
              </a:schemeClr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788" y="122938"/>
            <a:ext cx="827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Нижняя половина рейтинга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789" y="678164"/>
            <a:ext cx="8400422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Аграрная техника и технология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 перерабатывающих производств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Электроэнергетика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Туризм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Агрономия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Технологические машины и оборудование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Изобразительное искусство и черчение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360000" indent="-342900" algn="just">
              <a:buFont typeface="+mj-lt"/>
              <a:buAutoNum type="arabicParenR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 (наука)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788" y="5554729"/>
            <a:ext cx="840042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год подряд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нижней половине рейтинга</a:t>
            </a:r>
          </a:p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третий год подряд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нижней половине рейтинга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не ранжированы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789" y="2901929"/>
            <a:ext cx="840042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Биотехнология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Ветеринарная санитария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Вычислительная техника и программное обеспечение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Дефектология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Иностранная филология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Иностранный язык: два иностранных языка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 и литература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 производства продуктов животноводства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Транспорт, транспортная техника и технологии </a:t>
            </a:r>
          </a:p>
          <a:p>
            <a:pPr marL="360000" lvl="0" indent="-342900" algn="just">
              <a:buFont typeface="+mj-lt"/>
              <a:buAutoNum type="arabicParenR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1189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547" y="122938"/>
            <a:ext cx="8325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Ухудшение позиций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42207"/>
              </p:ext>
            </p:extLst>
          </p:nvPr>
        </p:nvGraphicFramePr>
        <p:xfrm>
          <a:off x="216998" y="726829"/>
          <a:ext cx="8698523" cy="5509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ОП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2020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2021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Снижение,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Место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Уч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-ков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Место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Уч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-ков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Иностранная филология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Экономика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Русский язык и литература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Биотехнология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Биология (наука)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Ветеринарная санитария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Технология производства продуктов животноводства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Информационные системы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Иностранный язык: два иностранных языка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Биология (образование)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Агрономия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Вычислительная техника и 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Аграрная техника и технология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Транспорт, транспортная техника и 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5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547" y="122938"/>
            <a:ext cx="8325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Ухудшение позиций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76541"/>
              </p:ext>
            </p:extLst>
          </p:nvPr>
        </p:nvGraphicFramePr>
        <p:xfrm>
          <a:off x="216998" y="726829"/>
          <a:ext cx="8698523" cy="50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ОП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2020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2021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Снижени</a:t>
                      </a:r>
                      <a:r>
                        <a:rPr lang="ru-RU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е, </a:t>
                      </a:r>
                    </a:p>
                    <a:p>
                      <a:pPr algn="ctr" fontAlgn="ctr"/>
                      <a:r>
                        <a:rPr lang="ru-RU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155" marR="9155" marT="9155" marB="0" anchor="ctr">
                    <a:solidFill>
                      <a:srgbClr val="015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Место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Уч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-ков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Место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Уч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-ков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55" marR="9155" marT="9155" marB="0" anchor="b">
                    <a:solidFill>
                      <a:srgbClr val="015B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Туризм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Дефектология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Технология перерабатывающих производств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Химия (образование)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Казахский язык и литература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Физика (образование)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История (образование)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Технологические машины и оборудование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Психология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Педагогика и методика начального обучения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Финансы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Учет и аудит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rgbClr val="E7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5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872" y="130324"/>
            <a:ext cx="771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Проблемные направления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2" y="3589153"/>
            <a:ext cx="3491005" cy="280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205" y="2204259"/>
            <a:ext cx="8088923" cy="209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Отсутствие международных сертификационных программ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Отсутствие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двудипломных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и совместных программ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Недостаточное привлечение к преподаванию специалистов с актуальным практическим опытом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Слабая академическая мобильность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Низкая экспертная оценка качества ОП, КЭД и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силлабусов</a:t>
            </a:r>
            <a:endParaRPr lang="ru-RU" b="1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endParaRPr lang="ru-RU" sz="500" b="1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205" y="712150"/>
            <a:ext cx="8606503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E2200"/>
                </a:solidFill>
                <a:latin typeface="Arial Black" pitchFamily="34" charset="0"/>
                <a:cs typeface="Calibri" pitchFamily="34" charset="0"/>
              </a:rPr>
              <a:t>Ухудшение позиции в сравнение с итогами рейтинга-2020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400" b="1" dirty="0">
              <a:solidFill>
                <a:srgbClr val="8E22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Баллы за экспертную оценку снизились по ОП </a:t>
            </a:r>
            <a:r>
              <a:rPr lang="ru-RU" b="1" dirty="0">
                <a:solidFill>
                  <a:srgbClr val="8E2200"/>
                </a:solidFill>
                <a:latin typeface="Calibri" pitchFamily="34" charset="0"/>
                <a:cs typeface="Calibri" pitchFamily="34" charset="0"/>
              </a:rPr>
              <a:t>от 5 до 52%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Продолжительность поиска работы по ОП увеличилось </a:t>
            </a:r>
            <a:r>
              <a:rPr lang="ru-RU" b="1" dirty="0">
                <a:solidFill>
                  <a:srgbClr val="8E2200"/>
                </a:solidFill>
                <a:latin typeface="Calibri" pitchFamily="34" charset="0"/>
                <a:cs typeface="Calibri" pitchFamily="34" charset="0"/>
              </a:rPr>
              <a:t>от 104 до 348%.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205" y="1808523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E2200"/>
                </a:solidFill>
                <a:latin typeface="Arial Black" pitchFamily="34" charset="0"/>
                <a:cs typeface="Calibri" pitchFamily="34" charset="0"/>
              </a:rPr>
              <a:t>Проблемные критерии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204" y="4190800"/>
            <a:ext cx="541782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Недостаток в академическом составе обладателей государственных премий и звания «Лучший преподаватель вуза»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Низкая доля иностранных студентов в контингенте ОП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Низкая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стартап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-активность студентов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60000"/>
              <a:buBlip>
                <a:blip r:embed="rId3"/>
              </a:buBlip>
              <a:tabLst>
                <a:tab pos="540385" algn="l"/>
              </a:tabLs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Возросшая продолжительность поиска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776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AFFFF"/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rgbClr val="E1F6FF">
                <a:lumMod val="96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079" y="122938"/>
            <a:ext cx="8214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Проведенная организационная работа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734" y="619065"/>
            <a:ext cx="8641365" cy="1877437"/>
          </a:xfrm>
          <a:prstGeom prst="rect">
            <a:avLst/>
          </a:prstGeom>
          <a:gradFill flip="none" rotWithShape="1">
            <a:gsLst>
              <a:gs pos="64000">
                <a:srgbClr val="FAFEFF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rgbClr val="00B0F0">
                  <a:alpha val="63000"/>
                  <a:lumMod val="39000"/>
                  <a:lumOff val="61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80000"/>
              <a:buBlip>
                <a:blip r:embed="rId2"/>
              </a:buBlip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Отделом стратегии и МКО разработана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форма Дорожной карты (ДК) по улучшению позиций ОП в рейтинге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включающая: </a:t>
            </a:r>
          </a:p>
          <a:p>
            <a:pPr marL="542925" indent="-276225" algn="just">
              <a:buClr>
                <a:srgbClr val="990000"/>
              </a:buClr>
              <a:buSzPct val="100000"/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Анализ динамики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результатов рейтинга в 2020 - 2021 годах и </a:t>
            </a:r>
          </a:p>
          <a:p>
            <a:pPr marL="542925" indent="-276225" algn="just">
              <a:buClr>
                <a:srgbClr val="990000"/>
              </a:buClr>
              <a:buSzPct val="100000"/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План мероприятий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 повышению позиций ОП с перечнем мероприятий в разрезе критериев НПП «</a:t>
            </a:r>
            <a:r>
              <a:rPr lang="ru-RU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Атамекен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» </a:t>
            </a:r>
          </a:p>
          <a:p>
            <a:pPr marL="285750" indent="-285750" algn="just">
              <a:buClr>
                <a:srgbClr val="990000"/>
              </a:buClr>
              <a:buSzPct val="180000"/>
              <a:buBlip>
                <a:blip r:embed="rId2"/>
              </a:buBlip>
            </a:pPr>
            <a:endParaRPr lang="ru-RU" sz="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Clr>
                <a:srgbClr val="990000"/>
              </a:buClr>
              <a:buSzPct val="180000"/>
              <a:buBlip>
                <a:blip r:embed="rId2"/>
              </a:buBlip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9 февраля форма ДК с пояснительной запиской доведена до кафедр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6"/>
          <a:stretch/>
        </p:blipFill>
        <p:spPr bwMode="auto">
          <a:xfrm>
            <a:off x="4819325" y="2790093"/>
            <a:ext cx="4169774" cy="3856892"/>
          </a:xfrm>
          <a:prstGeom prst="rect">
            <a:avLst/>
          </a:prstGeom>
          <a:noFill/>
          <a:ln>
            <a:noFill/>
          </a:ln>
          <a:effectLst>
            <a:outerShdw blurRad="279400" dir="2700000" sx="99000" sy="99000" algn="ctr" rotWithShape="0">
              <a:schemeClr val="bg1">
                <a:alpha val="9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"/>
          <a:stretch/>
        </p:blipFill>
        <p:spPr bwMode="auto">
          <a:xfrm>
            <a:off x="376250" y="2790093"/>
            <a:ext cx="4303890" cy="3856892"/>
          </a:xfrm>
          <a:prstGeom prst="rect">
            <a:avLst/>
          </a:prstGeom>
          <a:noFill/>
          <a:ln>
            <a:noFill/>
          </a:ln>
          <a:effectLst>
            <a:outerShdw blurRad="279400" dir="2700000" sx="99000" sy="99000" algn="ctr" rotWithShape="0">
              <a:schemeClr val="bg1">
                <a:alpha val="9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90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AFFFF"/>
            </a:gs>
            <a:gs pos="79000">
              <a:srgbClr val="E7F9FF">
                <a:lumMod val="6000"/>
                <a:lumOff val="94000"/>
              </a:srgbClr>
            </a:gs>
            <a:gs pos="26000">
              <a:srgbClr val="D9FFFA">
                <a:lumMod val="0"/>
                <a:lumOff val="100000"/>
              </a:srgbClr>
            </a:gs>
            <a:gs pos="100000">
              <a:srgbClr val="E1F6FF">
                <a:lumMod val="9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967" y="122938"/>
            <a:ext cx="873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анализе дорожных карт по совершенствованию ОП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30" y="583052"/>
            <a:ext cx="85902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Результаты анализа: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Ни одна</a:t>
            </a:r>
            <a:r>
              <a:rPr lang="ru-RU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из дорожных карт </a:t>
            </a: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не опирается на показатели конкурентов в РК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Налицо непонимание относительности рейтинга и привязки его к достижениям каждого вуза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Ряд программ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пункте «анализ» содержат </a:t>
            </a:r>
            <a:r>
              <a:rPr lang="ru-RU" b="1" dirty="0">
                <a:solidFill>
                  <a:srgbClr val="8E2200"/>
                </a:solidFill>
                <a:latin typeface="Calibri" pitchFamily="34" charset="0"/>
                <a:cs typeface="Calibri" pitchFamily="34" charset="0"/>
              </a:rPr>
              <a:t>только порядковые места ОП в рейтинге 2020 и 2021 годов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Мероприятия,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предлагаемые разработчиками, </a:t>
            </a:r>
            <a:r>
              <a:rPr lang="ru-RU" b="1" dirty="0">
                <a:solidFill>
                  <a:srgbClr val="8A0000"/>
                </a:solidFill>
                <a:latin typeface="Calibri" pitchFamily="34" charset="0"/>
                <a:cs typeface="Calibri" pitchFamily="34" charset="0"/>
              </a:rPr>
              <a:t>не всегда относятся к зоне компетенции кафедры.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730" y="3204129"/>
            <a:ext cx="859020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Мероприятия из ДК по критерию «Медианная заработная плата»:</a:t>
            </a:r>
          </a:p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Пунктуация и орфография разработчиков сохранены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600" b="1" i="1" dirty="0">
                <a:solidFill>
                  <a:srgbClr val="8E2200"/>
                </a:solidFill>
                <a:latin typeface="Calibri" pitchFamily="34" charset="0"/>
                <a:cs typeface="Calibri" pitchFamily="34" charset="0"/>
              </a:rPr>
              <a:t>Поиск альтернативных источников и механизмов мотивации поддерживающие переход и создание системы финансирования и индивидуальным карьерным траекториям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D4408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600" b="1" i="1" dirty="0">
                <a:solidFill>
                  <a:srgbClr val="2D4408"/>
                </a:solidFill>
                <a:latin typeface="Calibri" pitchFamily="34" charset="0"/>
                <a:cs typeface="Calibri" pitchFamily="34" charset="0"/>
              </a:rPr>
              <a:t>Расширение собственных компетенций, заняться самообразованием – дополнительные курсы или тренинг, это лишняя графа и плюс для резюме и повышению зарплаты</a:t>
            </a:r>
            <a:r>
              <a:rPr lang="ru-RU" sz="1600" b="1" dirty="0">
                <a:solidFill>
                  <a:srgbClr val="2D4408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500" b="1" dirty="0">
              <a:solidFill>
                <a:srgbClr val="00137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1374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600" b="1" i="1" dirty="0">
                <a:solidFill>
                  <a:srgbClr val="001374"/>
                </a:solidFill>
                <a:latin typeface="Calibri" pitchFamily="34" charset="0"/>
                <a:cs typeface="Calibri" pitchFamily="34" charset="0"/>
              </a:rPr>
              <a:t>Трудоустройство выпускников в крупных предприятиях города и в государственные учреждения</a:t>
            </a:r>
            <a:r>
              <a:rPr lang="ru-RU" sz="1600" b="1" dirty="0">
                <a:solidFill>
                  <a:srgbClr val="001374"/>
                </a:solidFill>
                <a:latin typeface="Calibri" pitchFamily="34" charset="0"/>
                <a:cs typeface="Calibri" pitchFamily="34" charset="0"/>
              </a:rPr>
              <a:t>…»</a:t>
            </a:r>
          </a:p>
          <a:p>
            <a:endParaRPr lang="ru-RU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Большинство зав-х кафедрами считает, что вуз не способен повлиять на данный показатель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02312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1079</Words>
  <Application>Microsoft Office PowerPoint</Application>
  <PresentationFormat>Экран (4:3)</PresentationFormat>
  <Paragraphs>399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Franklin Gothic Demi Cond</vt:lpstr>
      <vt:lpstr>Wingdings</vt:lpstr>
      <vt:lpstr>Wingdings 3</vt:lpstr>
      <vt:lpstr>Сектор</vt:lpstr>
      <vt:lpstr>Анализ итогов рейтинга образовательных программ  НПП «Атамекен»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HuntKey</dc:creator>
  <cp:lastModifiedBy>KRU-3-315</cp:lastModifiedBy>
  <cp:revision>75</cp:revision>
  <dcterms:created xsi:type="dcterms:W3CDTF">2021-02-04T16:23:17Z</dcterms:created>
  <dcterms:modified xsi:type="dcterms:W3CDTF">2022-03-10T03:56:03Z</dcterms:modified>
</cp:coreProperties>
</file>